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8" r:id="rId1"/>
    <p:sldMasterId id="2147483679" r:id="rId2"/>
  </p:sldMasterIdLst>
  <p:notesMasterIdLst>
    <p:notesMasterId r:id="rId36"/>
  </p:notesMasterIdLst>
  <p:handoutMasterIdLst>
    <p:handoutMasterId r:id="rId37"/>
  </p:handoutMasterIdLst>
  <p:sldIdLst>
    <p:sldId id="257" r:id="rId3"/>
    <p:sldId id="326" r:id="rId4"/>
    <p:sldId id="400" r:id="rId5"/>
    <p:sldId id="329" r:id="rId6"/>
    <p:sldId id="330" r:id="rId7"/>
    <p:sldId id="419" r:id="rId8"/>
    <p:sldId id="401" r:id="rId9"/>
    <p:sldId id="405" r:id="rId10"/>
    <p:sldId id="406" r:id="rId11"/>
    <p:sldId id="420" r:id="rId12"/>
    <p:sldId id="402" r:id="rId13"/>
    <p:sldId id="407" r:id="rId14"/>
    <p:sldId id="408" r:id="rId15"/>
    <p:sldId id="409" r:id="rId16"/>
    <p:sldId id="421" r:id="rId17"/>
    <p:sldId id="422" r:id="rId18"/>
    <p:sldId id="423" r:id="rId19"/>
    <p:sldId id="424" r:id="rId20"/>
    <p:sldId id="425" r:id="rId21"/>
    <p:sldId id="426" r:id="rId22"/>
    <p:sldId id="427" r:id="rId23"/>
    <p:sldId id="412" r:id="rId24"/>
    <p:sldId id="414" r:id="rId25"/>
    <p:sldId id="415" r:id="rId26"/>
    <p:sldId id="416" r:id="rId27"/>
    <p:sldId id="417" r:id="rId28"/>
    <p:sldId id="418" r:id="rId29"/>
    <p:sldId id="410" r:id="rId30"/>
    <p:sldId id="403" r:id="rId31"/>
    <p:sldId id="413" r:id="rId32"/>
    <p:sldId id="404" r:id="rId33"/>
    <p:sldId id="399" r:id="rId34"/>
    <p:sldId id="269"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74F17C4-0B3B-C3EB-FF0B-46CD4E82A845}" name="James White" initials="JW" userId="7c115dd3e290b9c5"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73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54" autoAdjust="0"/>
    <p:restoredTop sz="75754" autoAdjust="0"/>
  </p:normalViewPr>
  <p:slideViewPr>
    <p:cSldViewPr snapToGrid="0">
      <p:cViewPr varScale="1">
        <p:scale>
          <a:sx n="40" d="100"/>
          <a:sy n="40" d="100"/>
        </p:scale>
        <p:origin x="48" y="523"/>
      </p:cViewPr>
      <p:guideLst/>
    </p:cSldViewPr>
  </p:slideViewPr>
  <p:outlineViewPr>
    <p:cViewPr>
      <p:scale>
        <a:sx n="33" d="100"/>
        <a:sy n="33" d="100"/>
      </p:scale>
      <p:origin x="0" y="0"/>
    </p:cViewPr>
  </p:outlineViewPr>
  <p:notesTextViewPr>
    <p:cViewPr>
      <p:scale>
        <a:sx n="1" d="1"/>
        <a:sy n="1" d="1"/>
      </p:scale>
      <p:origin x="0" y="-461"/>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42" Type="http://schemas.microsoft.com/office/2018/10/relationships/authors" Targe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10-Jul-22</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gif>
</file>

<file path=ppt/media/image24.gif>
</file>

<file path=ppt/media/image25.png>
</file>

<file path=ppt/media/image26.png>
</file>

<file path=ppt/media/image27.png>
</file>

<file path=ppt/media/image28.svg>
</file>

<file path=ppt/media/image29.png>
</file>

<file path=ppt/media/image3.png>
</file>

<file path=ppt/media/image30.svg>
</file>

<file path=ppt/media/image31.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10-Jul-22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8</a:t>
            </a:fld>
            <a:endParaRPr lang="en-US"/>
          </a:p>
        </p:txBody>
      </p:sp>
    </p:spTree>
    <p:extLst>
      <p:ext uri="{BB962C8B-B14F-4D97-AF65-F5344CB8AC3E}">
        <p14:creationId xmlns:p14="http://schemas.microsoft.com/office/powerpoint/2010/main" val="656944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a:effectLst/>
                <a:latin typeface="Arial" panose="020B0604020202020204" pitchFamily="34" charset="0"/>
              </a:rPr>
              <a:t>Random forest (RF) là một phương pháp của Leo Breiman (2001) cho cả 2 bài toán</a:t>
            </a:r>
            <a:br>
              <a:rPr lang="vi-VN"/>
            </a:br>
            <a:r>
              <a:rPr lang="vi-VN" b="0" i="0">
                <a:effectLst/>
                <a:latin typeface="Arial" panose="020B0604020202020204" pitchFamily="34" charset="0"/>
              </a:rPr>
              <a:t>Classification và Regression.</a:t>
            </a:r>
            <a:br>
              <a:rPr lang="vi-VN"/>
            </a:br>
            <a:r>
              <a:rPr lang="vi-VN" b="0" i="0">
                <a:effectLst/>
                <a:latin typeface="Arial" panose="020B0604020202020204" pitchFamily="34" charset="0"/>
              </a:rPr>
              <a:t>Ý tưởng chính: dự đoán dựa trên sự kết hợp của nhiều cây quyết định, bằng cách lấy</a:t>
            </a:r>
            <a:br>
              <a:rPr lang="vi-VN"/>
            </a:br>
            <a:r>
              <a:rPr lang="vi-VN" b="0" i="0">
                <a:effectLst/>
                <a:latin typeface="Arial" panose="020B0604020202020204" pitchFamily="34" charset="0"/>
              </a:rPr>
              <a:t>giá trị trung bình của tất cả các dự đoán riêng lẻ.</a:t>
            </a:r>
            <a:br>
              <a:rPr lang="vi-VN"/>
            </a:br>
            <a:r>
              <a:rPr lang="vi-VN" b="0" i="0">
                <a:effectLst/>
                <a:latin typeface="Arial" panose="020B0604020202020204" pitchFamily="34" charset="0"/>
              </a:rPr>
              <a:t>Mỗi cây trong rừng đơn giản nhưng ngẫu nhiên và phát triển theo một cách cách khác</a:t>
            </a:r>
            <a:br>
              <a:rPr lang="vi-VN"/>
            </a:br>
            <a:r>
              <a:rPr lang="vi-VN" b="0" i="0">
                <a:effectLst/>
                <a:latin typeface="Arial" panose="020B0604020202020204" pitchFamily="34" charset="0"/>
              </a:rPr>
              <a:t>khác nhau theo cá thuộc tính được chọn và dữ liệu huấn luyện</a:t>
            </a:r>
            <a:br>
              <a:rPr lang="vi-VN"/>
            </a:br>
            <a:r>
              <a:rPr lang="vi-VN" b="0" i="0">
                <a:effectLst/>
                <a:latin typeface="Arial" panose="020B0604020202020204" pitchFamily="34" charset="0"/>
              </a:rPr>
              <a:t>RF hiện là một trong những phương pháp phổ biến và chính xác nhất. Nó có thể triển</a:t>
            </a:r>
            <a:br>
              <a:rPr lang="vi-VN"/>
            </a:br>
            <a:r>
              <a:rPr lang="vi-VN" b="0" i="0">
                <a:effectLst/>
                <a:latin typeface="Arial" panose="020B0604020202020204" pitchFamily="34" charset="0"/>
              </a:rPr>
              <a:t>khai dễ dàng và hiệu quả. Đặc biệt nó có thể làm việc với số chiều rất cao mà không bị</a:t>
            </a:r>
            <a:br>
              <a:rPr lang="vi-VN"/>
            </a:br>
            <a:r>
              <a:rPr lang="vi-VN" b="0" i="0">
                <a:effectLst/>
                <a:latin typeface="Arial" panose="020B0604020202020204" pitchFamily="34" charset="0"/>
              </a:rPr>
              <a:t>overfitting.</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18</a:t>
            </a:fld>
            <a:endParaRPr lang="en-US"/>
          </a:p>
        </p:txBody>
      </p:sp>
    </p:spTree>
    <p:extLst>
      <p:ext uri="{BB962C8B-B14F-4D97-AF65-F5344CB8AC3E}">
        <p14:creationId xmlns:p14="http://schemas.microsoft.com/office/powerpoint/2010/main" val="1024272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a:effectLst/>
                <a:latin typeface="Arial" panose="020B0604020202020204" pitchFamily="34" charset="0"/>
              </a:rPr>
              <a:t>Random forest (RF) là một phương pháp của Leo Breiman (2001) cho cả 2 bài toán</a:t>
            </a:r>
            <a:br>
              <a:rPr lang="vi-VN"/>
            </a:br>
            <a:r>
              <a:rPr lang="vi-VN" b="0" i="0">
                <a:effectLst/>
                <a:latin typeface="Arial" panose="020B0604020202020204" pitchFamily="34" charset="0"/>
              </a:rPr>
              <a:t>Classification và Regression.</a:t>
            </a:r>
            <a:br>
              <a:rPr lang="vi-VN"/>
            </a:br>
            <a:r>
              <a:rPr lang="vi-VN" b="0" i="0">
                <a:effectLst/>
                <a:latin typeface="Arial" panose="020B0604020202020204" pitchFamily="34" charset="0"/>
              </a:rPr>
              <a:t>Ý tưởng chính: dự đoán dựa trên sự kết hợp của nhiều cây quyết định, bằng cách lấy</a:t>
            </a:r>
            <a:br>
              <a:rPr lang="vi-VN"/>
            </a:br>
            <a:r>
              <a:rPr lang="vi-VN" b="0" i="0">
                <a:effectLst/>
                <a:latin typeface="Arial" panose="020B0604020202020204" pitchFamily="34" charset="0"/>
              </a:rPr>
              <a:t>giá trị trung bình của tất cả các dự đoán riêng lẻ.</a:t>
            </a:r>
            <a:br>
              <a:rPr lang="vi-VN"/>
            </a:br>
            <a:r>
              <a:rPr lang="vi-VN" b="0" i="0">
                <a:effectLst/>
                <a:latin typeface="Arial" panose="020B0604020202020204" pitchFamily="34" charset="0"/>
              </a:rPr>
              <a:t>Mỗi cây trong rừng đơn giản nhưng ngẫu nhiên và phát triển theo một cách cách khác</a:t>
            </a:r>
            <a:br>
              <a:rPr lang="vi-VN"/>
            </a:br>
            <a:r>
              <a:rPr lang="vi-VN" b="0" i="0">
                <a:effectLst/>
                <a:latin typeface="Arial" panose="020B0604020202020204" pitchFamily="34" charset="0"/>
              </a:rPr>
              <a:t>khác nhau theo cá thuộc tính được chọn và dữ liệu huấn luyện</a:t>
            </a:r>
            <a:br>
              <a:rPr lang="vi-VN"/>
            </a:br>
            <a:r>
              <a:rPr lang="vi-VN" b="0" i="0">
                <a:effectLst/>
                <a:latin typeface="Arial" panose="020B0604020202020204" pitchFamily="34" charset="0"/>
              </a:rPr>
              <a:t>RF hiện là một trong những phương pháp phổ biến và chính xác nhất. Nó có thể triển</a:t>
            </a:r>
            <a:br>
              <a:rPr lang="vi-VN"/>
            </a:br>
            <a:r>
              <a:rPr lang="vi-VN" b="0" i="0">
                <a:effectLst/>
                <a:latin typeface="Arial" panose="020B0604020202020204" pitchFamily="34" charset="0"/>
              </a:rPr>
              <a:t>khai dễ dàng và hiệu quả. Đặc biệt nó có thể làm việc với số chiều rất cao mà không bị</a:t>
            </a:r>
            <a:br>
              <a:rPr lang="vi-VN"/>
            </a:br>
            <a:r>
              <a:rPr lang="vi-VN" b="0" i="0">
                <a:effectLst/>
                <a:latin typeface="Arial" panose="020B0604020202020204" pitchFamily="34" charset="0"/>
              </a:rPr>
              <a:t>overfitting.</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19</a:t>
            </a:fld>
            <a:endParaRPr lang="en-US"/>
          </a:p>
        </p:txBody>
      </p:sp>
    </p:spTree>
    <p:extLst>
      <p:ext uri="{BB962C8B-B14F-4D97-AF65-F5344CB8AC3E}">
        <p14:creationId xmlns:p14="http://schemas.microsoft.com/office/powerpoint/2010/main" val="11780943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vi-VN" b="0" i="0">
                <a:solidFill>
                  <a:srgbClr val="5D6879"/>
                </a:solidFill>
                <a:effectLst/>
                <a:latin typeface="Arial" panose="020B0604020202020204" pitchFamily="34" charset="0"/>
              </a:rPr>
              <a:t>Mô hình Random Forest để giải bài toán phân loại chim cánh cụt sử dụng thuật toán</a:t>
            </a:r>
            <a:br>
              <a:rPr lang="vi-VN" b="0" i="0">
                <a:solidFill>
                  <a:srgbClr val="5D6879"/>
                </a:solidFill>
                <a:effectLst/>
                <a:latin typeface="Lato" panose="020F0502020204030203" pitchFamily="34" charset="0"/>
              </a:rPr>
            </a:br>
            <a:r>
              <a:rPr lang="vi-VN" b="0" i="0">
                <a:solidFill>
                  <a:srgbClr val="5D6879"/>
                </a:solidFill>
                <a:effectLst/>
                <a:latin typeface="Arial" panose="020B0604020202020204" pitchFamily="34" charset="0"/>
              </a:rPr>
              <a:t>C4.5 để tạo cây phân loại và sử dụng hàm đánh giá ’entropy’ để đánh giá thuộc tính và chia</a:t>
            </a:r>
            <a:br>
              <a:rPr lang="vi-VN" b="0" i="0">
                <a:solidFill>
                  <a:srgbClr val="5D6879"/>
                </a:solidFill>
                <a:effectLst/>
                <a:latin typeface="Lato" panose="020F0502020204030203" pitchFamily="34" charset="0"/>
              </a:rPr>
            </a:br>
            <a:r>
              <a:rPr lang="vi-VN" b="0" i="0">
                <a:solidFill>
                  <a:srgbClr val="5D6879"/>
                </a:solidFill>
                <a:effectLst/>
                <a:latin typeface="Arial" panose="020B0604020202020204" pitchFamily="34" charset="0"/>
              </a:rPr>
              <a:t>nhánh dữ liệu [12]. Trong phần này, mô hình sẽ được kiểm tra độ hiệu quả đạt được khi thay</a:t>
            </a:r>
            <a:br>
              <a:rPr lang="vi-VN" b="0" i="0">
                <a:solidFill>
                  <a:srgbClr val="5D6879"/>
                </a:solidFill>
                <a:effectLst/>
                <a:latin typeface="Lato" panose="020F0502020204030203" pitchFamily="34" charset="0"/>
              </a:rPr>
            </a:br>
            <a:r>
              <a:rPr lang="vi-VN" b="0" i="0">
                <a:solidFill>
                  <a:srgbClr val="5D6879"/>
                </a:solidFill>
                <a:effectLst/>
                <a:latin typeface="Arial" panose="020B0604020202020204" pitchFamily="34" charset="0"/>
              </a:rPr>
              <a:t>đổi số lượng cây quyết định tạo nên một rừng và số lượng các thuộc tính được sử dụng để</a:t>
            </a:r>
            <a:br>
              <a:rPr lang="vi-VN" b="0" i="0">
                <a:solidFill>
                  <a:srgbClr val="5D6879"/>
                </a:solidFill>
                <a:effectLst/>
                <a:latin typeface="Lato" panose="020F0502020204030203" pitchFamily="34" charset="0"/>
              </a:rPr>
            </a:br>
            <a:r>
              <a:rPr lang="vi-VN" b="0" i="0">
                <a:solidFill>
                  <a:srgbClr val="5D6879"/>
                </a:solidFill>
                <a:effectLst/>
                <a:latin typeface="Arial" panose="020B0604020202020204" pitchFamily="34" charset="0"/>
              </a:rPr>
              <a:t>dùng hàm entropy đánh giá. Với dữ liệu sử dụng trong mô hình này, do mô hình áp dụng</a:t>
            </a:r>
            <a:br>
              <a:rPr lang="vi-VN" b="0" i="0">
                <a:solidFill>
                  <a:srgbClr val="5D6879"/>
                </a:solidFill>
                <a:effectLst/>
                <a:latin typeface="Lato" panose="020F0502020204030203" pitchFamily="34" charset="0"/>
              </a:rPr>
            </a:br>
            <a:r>
              <a:rPr lang="vi-VN" b="0" i="0">
                <a:solidFill>
                  <a:srgbClr val="5D6879"/>
                </a:solidFill>
                <a:effectLst/>
                <a:latin typeface="Arial" panose="020B0604020202020204" pitchFamily="34" charset="0"/>
              </a:rPr>
              <a:t>hàm enttropy để phân loại, nên thông qua công thức của hàm entropy ta thấy rằng với cùng</a:t>
            </a:r>
            <a:br>
              <a:rPr lang="vi-VN" b="0" i="0">
                <a:solidFill>
                  <a:srgbClr val="5D6879"/>
                </a:solidFill>
                <a:effectLst/>
                <a:latin typeface="Lato" panose="020F0502020204030203" pitchFamily="34" charset="0"/>
              </a:rPr>
            </a:br>
            <a:r>
              <a:rPr lang="vi-VN" b="0" i="0">
                <a:solidFill>
                  <a:srgbClr val="5D6879"/>
                </a:solidFill>
                <a:effectLst/>
                <a:latin typeface="Arial" panose="020B0604020202020204" pitchFamily="34" charset="0"/>
              </a:rPr>
              <a:t>một mô hình thì dữ liệu được chuẩn hóa hay không chuẩn hóa sẽ cho ra cùng kết quả như</a:t>
            </a:r>
            <a:br>
              <a:rPr lang="vi-VN" b="0" i="0">
                <a:solidFill>
                  <a:srgbClr val="5D6879"/>
                </a:solidFill>
                <a:effectLst/>
                <a:latin typeface="Lato" panose="020F0502020204030203" pitchFamily="34" charset="0"/>
              </a:rPr>
            </a:br>
            <a:r>
              <a:rPr lang="en-US" b="0" i="0">
                <a:effectLst/>
                <a:latin typeface="Arial" panose="020B0604020202020204" pitchFamily="34" charset="0"/>
              </a:rPr>
              <a:t>nhau.</a:t>
            </a:r>
            <a:br>
              <a:rPr lang="vi-VN" b="0" i="0">
                <a:solidFill>
                  <a:srgbClr val="5D6879"/>
                </a:solidFill>
                <a:effectLst/>
                <a:latin typeface="Lato" panose="020F0502020204030203" pitchFamily="34" charset="0"/>
              </a:rPr>
            </a:b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20</a:t>
            </a:fld>
            <a:endParaRPr lang="en-US"/>
          </a:p>
        </p:txBody>
      </p:sp>
    </p:spTree>
    <p:extLst>
      <p:ext uri="{BB962C8B-B14F-4D97-AF65-F5344CB8AC3E}">
        <p14:creationId xmlns:p14="http://schemas.microsoft.com/office/powerpoint/2010/main" val="35885122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vi-VN" b="0" i="0">
                <a:effectLst/>
                <a:latin typeface="Arial" panose="020B0604020202020204" pitchFamily="34" charset="0"/>
              </a:rPr>
              <a:t>Ta thấy rằng với số lượng cây nhỏ, khi tăng dần số lượng nhỏ cây quyết định,</a:t>
            </a:r>
            <a:br>
              <a:rPr lang="vi-VN"/>
            </a:br>
            <a:r>
              <a:rPr lang="vi-VN" b="0" i="0">
                <a:effectLst/>
                <a:latin typeface="Arial" panose="020B0604020202020204" pitchFamily="34" charset="0"/>
              </a:rPr>
              <a:t>độ chính xác trên tập xác thực không hoàn toàn phụ thuộc vào số lượng cây do mỗi cây</a:t>
            </a:r>
            <a:br>
              <a:rPr lang="vi-VN"/>
            </a:br>
            <a:r>
              <a:rPr lang="vi-VN" b="0" i="0">
                <a:effectLst/>
                <a:latin typeface="Arial" panose="020B0604020202020204" pitchFamily="34" charset="0"/>
              </a:rPr>
              <a:t>quyết định có yếu tố ngẫu nhiên cao. Tuy nhiên độ chính xác trên tập xác thực luôn trên</a:t>
            </a:r>
            <a:br>
              <a:rPr lang="vi-VN"/>
            </a:br>
            <a:r>
              <a:rPr lang="vi-VN" b="0" i="0">
                <a:effectLst/>
                <a:latin typeface="Arial" panose="020B0604020202020204" pitchFamily="34" charset="0"/>
              </a:rPr>
              <a:t>mức 95% và có thể đạt tới mức 100%. Bên cạnh đấy, với số lượng mẫu huấn luyện tăng lên</a:t>
            </a:r>
            <a:br>
              <a:rPr lang="vi-VN"/>
            </a:br>
            <a:r>
              <a:rPr lang="vi-VN" b="0" i="0">
                <a:effectLst/>
                <a:latin typeface="Arial" panose="020B0604020202020204" pitchFamily="34" charset="0"/>
              </a:rPr>
              <a:t>đến 170 mẫu luôn cho kết quả tốt hơn so với số mẫu huấn luyện còn lại, điều này cho thấy</a:t>
            </a:r>
            <a:br>
              <a:rPr lang="vi-VN"/>
            </a:br>
            <a:r>
              <a:rPr lang="vi-VN" b="0" i="0">
                <a:effectLst/>
                <a:latin typeface="Arial" panose="020B0604020202020204" pitchFamily="34" charset="0"/>
              </a:rPr>
              <a:t>với số lượng mẫu huấn luyện đủ lớn thì sẽ cho độ chính xác tốt hơn.</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21</a:t>
            </a:fld>
            <a:endParaRPr lang="en-US"/>
          </a:p>
        </p:txBody>
      </p:sp>
    </p:spTree>
    <p:extLst>
      <p:ext uri="{BB962C8B-B14F-4D97-AF65-F5344CB8AC3E}">
        <p14:creationId xmlns:p14="http://schemas.microsoft.com/office/powerpoint/2010/main" val="37138580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22</a:t>
            </a:fld>
            <a:endParaRPr lang="en-US"/>
          </a:p>
        </p:txBody>
      </p:sp>
    </p:spTree>
    <p:extLst>
      <p:ext uri="{BB962C8B-B14F-4D97-AF65-F5344CB8AC3E}">
        <p14:creationId xmlns:p14="http://schemas.microsoft.com/office/powerpoint/2010/main" val="40019934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23</a:t>
            </a:fld>
            <a:endParaRPr lang="en-US"/>
          </a:p>
        </p:txBody>
      </p:sp>
    </p:spTree>
    <p:extLst>
      <p:ext uri="{BB962C8B-B14F-4D97-AF65-F5344CB8AC3E}">
        <p14:creationId xmlns:p14="http://schemas.microsoft.com/office/powerpoint/2010/main" val="2126884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24</a:t>
            </a:fld>
            <a:endParaRPr lang="en-US"/>
          </a:p>
        </p:txBody>
      </p:sp>
    </p:spTree>
    <p:extLst>
      <p:ext uri="{BB962C8B-B14F-4D97-AF65-F5344CB8AC3E}">
        <p14:creationId xmlns:p14="http://schemas.microsoft.com/office/powerpoint/2010/main" val="21797592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25</a:t>
            </a:fld>
            <a:endParaRPr lang="en-US"/>
          </a:p>
        </p:txBody>
      </p:sp>
    </p:spTree>
    <p:extLst>
      <p:ext uri="{BB962C8B-B14F-4D97-AF65-F5344CB8AC3E}">
        <p14:creationId xmlns:p14="http://schemas.microsoft.com/office/powerpoint/2010/main" val="35102745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26</a:t>
            </a:fld>
            <a:endParaRPr lang="en-US"/>
          </a:p>
        </p:txBody>
      </p:sp>
    </p:spTree>
    <p:extLst>
      <p:ext uri="{BB962C8B-B14F-4D97-AF65-F5344CB8AC3E}">
        <p14:creationId xmlns:p14="http://schemas.microsoft.com/office/powerpoint/2010/main" val="590218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27</a:t>
            </a:fld>
            <a:endParaRPr lang="en-US"/>
          </a:p>
        </p:txBody>
      </p:sp>
    </p:spTree>
    <p:extLst>
      <p:ext uri="{BB962C8B-B14F-4D97-AF65-F5344CB8AC3E}">
        <p14:creationId xmlns:p14="http://schemas.microsoft.com/office/powerpoint/2010/main" val="3617419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9</a:t>
            </a:fld>
            <a:endParaRPr lang="en-US"/>
          </a:p>
        </p:txBody>
      </p:sp>
    </p:spTree>
    <p:extLst>
      <p:ext uri="{BB962C8B-B14F-4D97-AF65-F5344CB8AC3E}">
        <p14:creationId xmlns:p14="http://schemas.microsoft.com/office/powerpoint/2010/main" val="24466297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28</a:t>
            </a:fld>
            <a:endParaRPr lang="en-US"/>
          </a:p>
        </p:txBody>
      </p:sp>
    </p:spTree>
    <p:extLst>
      <p:ext uri="{BB962C8B-B14F-4D97-AF65-F5344CB8AC3E}">
        <p14:creationId xmlns:p14="http://schemas.microsoft.com/office/powerpoint/2010/main" val="2871769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30</a:t>
            </a:fld>
            <a:endParaRPr lang="en-US"/>
          </a:p>
        </p:txBody>
      </p:sp>
    </p:spTree>
    <p:extLst>
      <p:ext uri="{BB962C8B-B14F-4D97-AF65-F5344CB8AC3E}">
        <p14:creationId xmlns:p14="http://schemas.microsoft.com/office/powerpoint/2010/main" val="27025890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32</a:t>
            </a:fld>
            <a:endParaRPr lang="en-US"/>
          </a:p>
        </p:txBody>
      </p:sp>
    </p:spTree>
    <p:extLst>
      <p:ext uri="{BB962C8B-B14F-4D97-AF65-F5344CB8AC3E}">
        <p14:creationId xmlns:p14="http://schemas.microsoft.com/office/powerpoint/2010/main" val="2631222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10</a:t>
            </a:fld>
            <a:endParaRPr lang="en-US"/>
          </a:p>
        </p:txBody>
      </p:sp>
    </p:spTree>
    <p:extLst>
      <p:ext uri="{BB962C8B-B14F-4D97-AF65-F5344CB8AC3E}">
        <p14:creationId xmlns:p14="http://schemas.microsoft.com/office/powerpoint/2010/main" val="10833470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12</a:t>
            </a:fld>
            <a:endParaRPr lang="en-US"/>
          </a:p>
        </p:txBody>
      </p:sp>
    </p:spTree>
    <p:extLst>
      <p:ext uri="{BB962C8B-B14F-4D97-AF65-F5344CB8AC3E}">
        <p14:creationId xmlns:p14="http://schemas.microsoft.com/office/powerpoint/2010/main" val="818734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13</a:t>
            </a:fld>
            <a:endParaRPr lang="en-US"/>
          </a:p>
        </p:txBody>
      </p:sp>
    </p:spTree>
    <p:extLst>
      <p:ext uri="{BB962C8B-B14F-4D97-AF65-F5344CB8AC3E}">
        <p14:creationId xmlns:p14="http://schemas.microsoft.com/office/powerpoint/2010/main" val="2187458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Nghiên</a:t>
            </a:r>
            <a:r>
              <a:rPr lang="en-US" dirty="0"/>
              <a:t> </a:t>
            </a:r>
            <a:r>
              <a:rPr lang="en-US" dirty="0" err="1"/>
              <a:t>cứu</a:t>
            </a:r>
            <a:r>
              <a:rPr lang="en-US" dirty="0"/>
              <a:t> </a:t>
            </a:r>
            <a:r>
              <a:rPr lang="en-US" dirty="0" err="1"/>
              <a:t>của</a:t>
            </a:r>
            <a:r>
              <a:rPr lang="en-US" dirty="0"/>
              <a:t> IoT Analytics </a:t>
            </a:r>
            <a:r>
              <a:rPr lang="en-US" dirty="0" err="1"/>
              <a:t>thực</a:t>
            </a:r>
            <a:r>
              <a:rPr lang="en-US" dirty="0"/>
              <a:t> </a:t>
            </a:r>
            <a:r>
              <a:rPr lang="en-US" dirty="0" err="1"/>
              <a:t>hiện</a:t>
            </a:r>
            <a:r>
              <a:rPr lang="en-US" dirty="0"/>
              <a:t> </a:t>
            </a:r>
            <a:r>
              <a:rPr lang="en-US" dirty="0" err="1"/>
              <a:t>vào</a:t>
            </a:r>
            <a:r>
              <a:rPr lang="en-US" dirty="0"/>
              <a:t> </a:t>
            </a:r>
            <a:r>
              <a:rPr lang="en-US" dirty="0" err="1"/>
              <a:t>tháng</a:t>
            </a:r>
            <a:r>
              <a:rPr lang="en-US" dirty="0"/>
              <a:t> 5 </a:t>
            </a:r>
            <a:r>
              <a:rPr lang="en-US" dirty="0" err="1"/>
              <a:t>năm</a:t>
            </a:r>
            <a:r>
              <a:rPr lang="en-US" dirty="0"/>
              <a:t> 2022 </a:t>
            </a:r>
            <a:r>
              <a:rPr lang="en-US" dirty="0" err="1"/>
              <a:t>thì</a:t>
            </a:r>
            <a:r>
              <a:rPr lang="en-US" dirty="0"/>
              <a:t> </a:t>
            </a:r>
            <a:r>
              <a:rPr lang="en-US" dirty="0" err="1"/>
              <a:t>năm</a:t>
            </a:r>
            <a:r>
              <a:rPr lang="en-US" dirty="0"/>
              <a:t> 2022 </a:t>
            </a:r>
            <a:r>
              <a:rPr lang="en-US" dirty="0" err="1"/>
              <a:t>toàn</a:t>
            </a:r>
            <a:r>
              <a:rPr lang="en-US" dirty="0"/>
              <a:t> </a:t>
            </a:r>
            <a:r>
              <a:rPr lang="en-US" dirty="0" err="1"/>
              <a:t>thế</a:t>
            </a:r>
            <a:r>
              <a:rPr lang="en-US" dirty="0"/>
              <a:t> </a:t>
            </a:r>
            <a:r>
              <a:rPr lang="en-US" dirty="0" err="1"/>
              <a:t>giới</a:t>
            </a:r>
            <a:r>
              <a:rPr lang="en-US" dirty="0"/>
              <a:t> </a:t>
            </a:r>
            <a:r>
              <a:rPr lang="en-US" dirty="0" err="1"/>
              <a:t>có</a:t>
            </a:r>
            <a:r>
              <a:rPr lang="en-US" dirty="0"/>
              <a:t> </a:t>
            </a:r>
            <a:r>
              <a:rPr lang="en-US" dirty="0" err="1"/>
              <a:t>khoảng</a:t>
            </a:r>
            <a:r>
              <a:rPr lang="en-US" dirty="0"/>
              <a:t> 12,2 </a:t>
            </a:r>
            <a:r>
              <a:rPr lang="en-US" dirty="0" err="1"/>
              <a:t>tỷ</a:t>
            </a:r>
            <a:r>
              <a:rPr lang="en-US" dirty="0"/>
              <a:t> </a:t>
            </a:r>
            <a:r>
              <a:rPr lang="en-US" dirty="0" err="1"/>
              <a:t>thiết</a:t>
            </a:r>
            <a:r>
              <a:rPr lang="en-US" dirty="0"/>
              <a:t> </a:t>
            </a:r>
            <a:r>
              <a:rPr lang="en-US" dirty="0" err="1"/>
              <a:t>bị</a:t>
            </a:r>
            <a:r>
              <a:rPr lang="en-US" dirty="0"/>
              <a:t> IoT</a:t>
            </a:r>
          </a:p>
          <a:p>
            <a:r>
              <a:rPr lang="en-US" dirty="0" err="1"/>
              <a:t>Dự</a:t>
            </a:r>
            <a:r>
              <a:rPr lang="en-US" dirty="0"/>
              <a:t> </a:t>
            </a:r>
            <a:r>
              <a:rPr lang="en-US" dirty="0" err="1"/>
              <a:t>kiến</a:t>
            </a:r>
            <a:r>
              <a:rPr lang="en-US" dirty="0"/>
              <a:t> con </a:t>
            </a:r>
            <a:r>
              <a:rPr lang="en-US" dirty="0" err="1"/>
              <a:t>số</a:t>
            </a:r>
            <a:r>
              <a:rPr lang="en-US" dirty="0"/>
              <a:t> </a:t>
            </a:r>
            <a:r>
              <a:rPr lang="en-US" dirty="0" err="1"/>
              <a:t>này</a:t>
            </a:r>
            <a:r>
              <a:rPr lang="en-US" dirty="0"/>
              <a:t> </a:t>
            </a:r>
            <a:r>
              <a:rPr lang="en-US" dirty="0" err="1"/>
              <a:t>sẽ</a:t>
            </a:r>
            <a:r>
              <a:rPr lang="en-US" dirty="0"/>
              <a:t> tang </a:t>
            </a:r>
            <a:r>
              <a:rPr lang="en-US" dirty="0" err="1"/>
              <a:t>gấp</a:t>
            </a:r>
            <a:r>
              <a:rPr lang="en-US" dirty="0"/>
              <a:t> 2 </a:t>
            </a:r>
            <a:r>
              <a:rPr lang="en-US" dirty="0" err="1"/>
              <a:t>lần</a:t>
            </a:r>
            <a:r>
              <a:rPr lang="en-US" dirty="0"/>
              <a:t> </a:t>
            </a:r>
            <a:r>
              <a:rPr lang="en-US" dirty="0" err="1"/>
              <a:t>tới</a:t>
            </a:r>
            <a:r>
              <a:rPr lang="en-US" dirty="0"/>
              <a:t> </a:t>
            </a:r>
            <a:r>
              <a:rPr lang="en-US" dirty="0" err="1"/>
              <a:t>khoảng</a:t>
            </a:r>
            <a:r>
              <a:rPr lang="en-US" dirty="0"/>
              <a:t> 27 </a:t>
            </a:r>
            <a:r>
              <a:rPr lang="en-US" dirty="0" err="1"/>
              <a:t>tỷ</a:t>
            </a:r>
            <a:r>
              <a:rPr lang="en-US" dirty="0"/>
              <a:t> </a:t>
            </a:r>
            <a:r>
              <a:rPr lang="en-US" dirty="0" err="1"/>
              <a:t>vào</a:t>
            </a:r>
            <a:r>
              <a:rPr lang="en-US" dirty="0"/>
              <a:t> 2025</a:t>
            </a:r>
            <a:br>
              <a:rPr lang="en-US" dirty="0"/>
            </a:br>
            <a:r>
              <a:rPr lang="en-US" dirty="0" err="1"/>
              <a:t>Với</a:t>
            </a:r>
            <a:r>
              <a:rPr lang="en-US" dirty="0"/>
              <a:t> </a:t>
            </a:r>
            <a:r>
              <a:rPr lang="en-US" dirty="0" err="1"/>
              <a:t>sự</a:t>
            </a:r>
            <a:r>
              <a:rPr lang="en-US" dirty="0"/>
              <a:t> tang </a:t>
            </a:r>
            <a:r>
              <a:rPr lang="en-US" dirty="0" err="1"/>
              <a:t>trưởng</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vậy</a:t>
            </a:r>
            <a:r>
              <a:rPr lang="en-US" dirty="0"/>
              <a:t> </a:t>
            </a:r>
            <a:r>
              <a:rPr lang="en-US" dirty="0" err="1"/>
              <a:t>thì</a:t>
            </a:r>
            <a:r>
              <a:rPr lang="en-US" dirty="0"/>
              <a:t> IoT </a:t>
            </a:r>
            <a:r>
              <a:rPr lang="en-US" dirty="0" err="1"/>
              <a:t>đã</a:t>
            </a:r>
            <a:r>
              <a:rPr lang="en-US" dirty="0"/>
              <a:t> </a:t>
            </a:r>
            <a:r>
              <a:rPr lang="en-US" dirty="0" err="1"/>
              <a:t>được</a:t>
            </a:r>
            <a:r>
              <a:rPr lang="en-US" dirty="0"/>
              <a:t> </a:t>
            </a:r>
            <a:r>
              <a:rPr lang="en-US" dirty="0" err="1"/>
              <a:t>ứng</a:t>
            </a:r>
            <a:r>
              <a:rPr lang="en-US" dirty="0"/>
              <a:t> </a:t>
            </a:r>
            <a:r>
              <a:rPr lang="en-US" dirty="0" err="1"/>
              <a:t>dụng</a:t>
            </a:r>
            <a:r>
              <a:rPr lang="en-US" dirty="0"/>
              <a:t> </a:t>
            </a:r>
            <a:r>
              <a:rPr lang="en-US" dirty="0" err="1"/>
              <a:t>vào</a:t>
            </a:r>
            <a:r>
              <a:rPr lang="en-US" dirty="0"/>
              <a:t> </a:t>
            </a:r>
            <a:r>
              <a:rPr lang="en-US" dirty="0" err="1"/>
              <a:t>nhiều</a:t>
            </a:r>
            <a:r>
              <a:rPr lang="en-US" dirty="0"/>
              <a:t> </a:t>
            </a:r>
            <a:r>
              <a:rPr lang="en-US" dirty="0" err="1"/>
              <a:t>lĩnh</a:t>
            </a:r>
            <a:r>
              <a:rPr lang="en-US" dirty="0"/>
              <a:t> </a:t>
            </a:r>
            <a:r>
              <a:rPr lang="en-US" dirty="0" err="1"/>
              <a:t>vực</a:t>
            </a:r>
            <a:r>
              <a:rPr lang="en-US" dirty="0"/>
              <a:t> </a:t>
            </a:r>
            <a:r>
              <a:rPr lang="en-US" dirty="0" err="1"/>
              <a:t>khác</a:t>
            </a:r>
            <a:r>
              <a:rPr lang="en-US" dirty="0"/>
              <a:t> </a:t>
            </a:r>
            <a:r>
              <a:rPr lang="en-US" dirty="0" err="1"/>
              <a:t>nhau</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14</a:t>
            </a:fld>
            <a:endParaRPr lang="en-US"/>
          </a:p>
        </p:txBody>
      </p:sp>
    </p:spTree>
    <p:extLst>
      <p:ext uri="{BB962C8B-B14F-4D97-AF65-F5344CB8AC3E}">
        <p14:creationId xmlns:p14="http://schemas.microsoft.com/office/powerpoint/2010/main" val="17388424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ea typeface="Tahoma" panose="020B0604030504040204" pitchFamily="34" charset="0"/>
                <a:cs typeface="Tahoma" panose="020B0604030504040204" pitchFamily="34" charset="0"/>
              </a:rPr>
              <a:t>Entropy của 1 tập S có c lớp là</a:t>
            </a:r>
            <a:endParaRPr lang="en-US"/>
          </a:p>
          <a:p>
            <a:r>
              <a:rPr lang="en-US"/>
              <a:t>Pi là xác xuất của 1 thực thể thuộc lớp i trong S</a:t>
            </a:r>
          </a:p>
          <a:p>
            <a:endParaRPr lang="en-US"/>
          </a:p>
          <a:p>
            <a:r>
              <a:rPr lang="vi-VN" b="0" i="0">
                <a:effectLst/>
                <a:latin typeface="Arial" panose="020B0604020202020204" pitchFamily="34" charset="0"/>
              </a:rPr>
              <a:t>- Entropy cho biết số bit trung bình để mã hóa một lớp S.</a:t>
            </a:r>
            <a:br>
              <a:rPr lang="vi-VN"/>
            </a:br>
            <a:r>
              <a:rPr lang="vi-VN" b="0" i="0">
                <a:effectLst/>
                <a:latin typeface="Arial" panose="020B0604020202020204" pitchFamily="34" charset="0"/>
              </a:rPr>
              <a:t>- Entropy của một tin nhắn đo lượng thông tin trung bình có trong tin nhắn đó.</a:t>
            </a:r>
            <a:br>
              <a:rPr lang="vi-VN"/>
            </a:br>
            <a:r>
              <a:rPr lang="vi-VN" b="0" i="0">
                <a:effectLst/>
                <a:latin typeface="Arial" panose="020B0604020202020204" pitchFamily="34" charset="0"/>
              </a:rPr>
              <a:t>- Entropy của một biến ngẫu nhiên x đo tính không thể đoán trước của x</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15</a:t>
            </a:fld>
            <a:endParaRPr lang="en-US"/>
          </a:p>
        </p:txBody>
      </p:sp>
    </p:spTree>
    <p:extLst>
      <p:ext uri="{BB962C8B-B14F-4D97-AF65-F5344CB8AC3E}">
        <p14:creationId xmlns:p14="http://schemas.microsoft.com/office/powerpoint/2010/main" val="431589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ea typeface="Tahoma" panose="020B0604030504040204" pitchFamily="34" charset="0"/>
                <a:cs typeface="Tahoma" panose="020B0604030504040204" pitchFamily="34" charset="0"/>
              </a:rPr>
              <a:t>Entropy của 1 tập S có c lớp là</a:t>
            </a:r>
            <a:endParaRPr lang="en-US"/>
          </a:p>
          <a:p>
            <a:r>
              <a:rPr lang="en-US"/>
              <a:t>Pi là xác xuất của 1 thực thể thuộc lớp i trong S</a:t>
            </a:r>
          </a:p>
          <a:p>
            <a:endParaRPr lang="en-US"/>
          </a:p>
          <a:p>
            <a:r>
              <a:rPr lang="vi-VN" b="0" i="0">
                <a:effectLst/>
                <a:latin typeface="Arial" panose="020B0604020202020204" pitchFamily="34" charset="0"/>
              </a:rPr>
              <a:t>- Entropy cho biết số bit trung bình để mã hóa một lớp S.</a:t>
            </a:r>
            <a:br>
              <a:rPr lang="vi-VN"/>
            </a:br>
            <a:r>
              <a:rPr lang="vi-VN" b="0" i="0">
                <a:effectLst/>
                <a:latin typeface="Arial" panose="020B0604020202020204" pitchFamily="34" charset="0"/>
              </a:rPr>
              <a:t>- Entropy của một tin nhắn đo lượng thông tin trung bình có trong tin nhắn đó.</a:t>
            </a:r>
            <a:br>
              <a:rPr lang="vi-VN"/>
            </a:br>
            <a:r>
              <a:rPr lang="vi-VN" b="0" i="0">
                <a:effectLst/>
                <a:latin typeface="Arial" panose="020B0604020202020204" pitchFamily="34" charset="0"/>
              </a:rPr>
              <a:t>- Entropy của một biến ngẫu nhiên x đo tính không thể đoán trước của x</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16</a:t>
            </a:fld>
            <a:endParaRPr lang="en-US"/>
          </a:p>
        </p:txBody>
      </p:sp>
    </p:spTree>
    <p:extLst>
      <p:ext uri="{BB962C8B-B14F-4D97-AF65-F5344CB8AC3E}">
        <p14:creationId xmlns:p14="http://schemas.microsoft.com/office/powerpoint/2010/main" val="3972968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a:effectLst/>
                <a:latin typeface="Arial" panose="020B0604020202020204" pitchFamily="34" charset="0"/>
              </a:rPr>
              <a:t>+ Thuật toán xử lý cả dữ liệu liên tục và rời rạc. Để xử lý dữ liệu liên tục, thuật toán</a:t>
            </a:r>
            <a:br>
              <a:rPr lang="vi-VN"/>
            </a:br>
            <a:r>
              <a:rPr lang="vi-VN" b="0" i="0">
                <a:effectLst/>
                <a:latin typeface="Arial" panose="020B0604020202020204" pitchFamily="34" charset="0"/>
              </a:rPr>
              <a:t>C4.5 đặt ra một ngưỡng và chia thành 2 nhánh với 1 nhánh là các giá trị nhỏ hơn hoặc bằng</a:t>
            </a:r>
            <a:br>
              <a:rPr lang="vi-VN"/>
            </a:br>
            <a:r>
              <a:rPr lang="vi-VN" b="0" i="0">
                <a:effectLst/>
                <a:latin typeface="Arial" panose="020B0604020202020204" pitchFamily="34" charset="0"/>
              </a:rPr>
              <a:t>ngưỡng và một nhánh là các giá trị lớn hơn ngưỡng</a:t>
            </a:r>
            <a:br>
              <a:rPr lang="vi-VN"/>
            </a:br>
            <a:r>
              <a:rPr lang="vi-VN" b="0" i="0">
                <a:effectLst/>
                <a:latin typeface="Arial" panose="020B0604020202020204" pitchFamily="34" charset="0"/>
              </a:rPr>
              <a:t>+ Thuật toán xử lý dữ liệu huấn luyện bị mất thuộc tính ( bằng cách không xét dữ</a:t>
            </a:r>
            <a:br>
              <a:rPr lang="vi-VN"/>
            </a:br>
            <a:r>
              <a:rPr lang="vi-VN" b="0" i="0">
                <a:effectLst/>
                <a:latin typeface="Arial" panose="020B0604020202020204" pitchFamily="34" charset="0"/>
              </a:rPr>
              <a:t>liệu đó trong quá trình tính toán entropy và information gain tại điểm đó)</a:t>
            </a:r>
            <a:br>
              <a:rPr lang="vi-VN"/>
            </a:br>
            <a:r>
              <a:rPr lang="vi-VN" b="0" i="0">
                <a:effectLst/>
                <a:latin typeface="Arial" panose="020B0604020202020204" pitchFamily="34" charset="0"/>
              </a:rPr>
              <a:t>+ Xử lý các thuộc tính với các giá trị khác nhau</a:t>
            </a:r>
            <a:br>
              <a:rPr lang="vi-VN"/>
            </a:br>
            <a:r>
              <a:rPr lang="vi-VN" b="0" i="0">
                <a:effectLst/>
                <a:latin typeface="Arial" panose="020B0604020202020204" pitchFamily="34" charset="0"/>
              </a:rPr>
              <a:t>+ Thuật toán có cắt tỉa sau khi tạo ra nhằm loại bỏ các cành không có tác dụng và</a:t>
            </a:r>
            <a:br>
              <a:rPr lang="vi-VN"/>
            </a:br>
            <a:r>
              <a:rPr lang="vi-VN" b="0" i="0">
                <a:effectLst/>
                <a:latin typeface="Arial" panose="020B0604020202020204" pitchFamily="34" charset="0"/>
              </a:rPr>
              <a:t>thay thế chúng bởi các nút lá</a:t>
            </a:r>
            <a:endParaRPr lang="vi-VN" dirty="0"/>
          </a:p>
        </p:txBody>
      </p:sp>
      <p:sp>
        <p:nvSpPr>
          <p:cNvPr id="4" name="Slide Number Placeholder 3"/>
          <p:cNvSpPr>
            <a:spLocks noGrp="1"/>
          </p:cNvSpPr>
          <p:nvPr>
            <p:ph type="sldNum" sz="quarter" idx="5"/>
          </p:nvPr>
        </p:nvSpPr>
        <p:spPr/>
        <p:txBody>
          <a:bodyPr/>
          <a:lstStyle/>
          <a:p>
            <a:fld id="{AB2FC7A4-3D1B-482D-8C9D-7642A2CE3076}" type="slidenum">
              <a:rPr lang="en-US" smtClean="0"/>
              <a:t>17</a:t>
            </a:fld>
            <a:endParaRPr lang="en-US"/>
          </a:p>
        </p:txBody>
      </p:sp>
    </p:spTree>
    <p:extLst>
      <p:ext uri="{BB962C8B-B14F-4D97-AF65-F5344CB8AC3E}">
        <p14:creationId xmlns:p14="http://schemas.microsoft.com/office/powerpoint/2010/main" val="11303721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10-Jul-22</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0" name="Title 6">
            <a:extLst>
              <a:ext uri="{FF2B5EF4-FFF2-40B4-BE49-F238E27FC236}">
                <a16:creationId xmlns:a16="http://schemas.microsoft.com/office/drawing/2014/main" id="{44DCE4FD-DEE1-4DE9-A40E-616ACEB2FECC}"/>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1: ………………………………………</a:t>
            </a:r>
          </a:p>
        </p:txBody>
      </p:sp>
      <p:sp>
        <p:nvSpPr>
          <p:cNvPr id="11" name="Content Placeholder 8">
            <a:extLst>
              <a:ext uri="{FF2B5EF4-FFF2-40B4-BE49-F238E27FC236}">
                <a16:creationId xmlns:a16="http://schemas.microsoft.com/office/drawing/2014/main" id="{90DFCEB3-810D-48E5-B7BA-1A6C924A64A4}"/>
              </a:ext>
            </a:extLst>
          </p:cNvPr>
          <p:cNvSpPr>
            <a:spLocks noGrp="1"/>
          </p:cNvSpPr>
          <p:nvPr>
            <p:ph sz="quarter" idx="13"/>
          </p:nvPr>
        </p:nvSpPr>
        <p:spPr>
          <a:xfrm>
            <a:off x="235077" y="841247"/>
            <a:ext cx="8674100" cy="530339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7547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76EAE966-F590-4BAF-A55B-75735FCC661F}"/>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bg1">
                    <a:lumMod val="95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10-Jul-22</a:t>
            </a:fld>
            <a:endParaRPr lang="en-US"/>
          </a:p>
        </p:txBody>
      </p:sp>
      <p:sp>
        <p:nvSpPr>
          <p:cNvPr id="6" name="Footer Placeholder 4">
            <a:extLst>
              <a:ext uri="{FF2B5EF4-FFF2-40B4-BE49-F238E27FC236}">
                <a16:creationId xmlns:a16="http://schemas.microsoft.com/office/drawing/2014/main" id="{C330CA1C-4366-43E8-9DC8-B360FC115AE4}"/>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7" name="Slide Number Placeholder 5">
            <a:extLst>
              <a:ext uri="{FF2B5EF4-FFF2-40B4-BE49-F238E27FC236}">
                <a16:creationId xmlns:a16="http://schemas.microsoft.com/office/drawing/2014/main" id="{72DB13F6-9193-4FE2-AE85-5B96248CC0EA}"/>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817046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6776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628650" y="6565257"/>
            <a:ext cx="20574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10-Jul-22</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0" name="Title 6">
            <a:extLst>
              <a:ext uri="{FF2B5EF4-FFF2-40B4-BE49-F238E27FC236}">
                <a16:creationId xmlns:a16="http://schemas.microsoft.com/office/drawing/2014/main" id="{44DCE4FD-DEE1-4DE9-A40E-616ACEB2FECC}"/>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1: ………………………………………</a:t>
            </a:r>
          </a:p>
        </p:txBody>
      </p:sp>
      <p:sp>
        <p:nvSpPr>
          <p:cNvPr id="11" name="Content Placeholder 8">
            <a:extLst>
              <a:ext uri="{FF2B5EF4-FFF2-40B4-BE49-F238E27FC236}">
                <a16:creationId xmlns:a16="http://schemas.microsoft.com/office/drawing/2014/main" id="{90DFCEB3-810D-48E5-B7BA-1A6C924A64A4}"/>
              </a:ext>
            </a:extLst>
          </p:cNvPr>
          <p:cNvSpPr>
            <a:spLocks noGrp="1"/>
          </p:cNvSpPr>
          <p:nvPr>
            <p:ph sz="quarter" idx="13"/>
          </p:nvPr>
        </p:nvSpPr>
        <p:spPr>
          <a:xfrm>
            <a:off x="235077" y="841247"/>
            <a:ext cx="8674100" cy="530339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39452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76EAE966-F590-4BAF-A55B-75735FCC661F}"/>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bg1">
                    <a:lumMod val="95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10-Jul-22</a:t>
            </a:fld>
            <a:endParaRPr lang="en-US"/>
          </a:p>
        </p:txBody>
      </p:sp>
      <p:sp>
        <p:nvSpPr>
          <p:cNvPr id="6" name="Footer Placeholder 4">
            <a:extLst>
              <a:ext uri="{FF2B5EF4-FFF2-40B4-BE49-F238E27FC236}">
                <a16:creationId xmlns:a16="http://schemas.microsoft.com/office/drawing/2014/main" id="{C330CA1C-4366-43E8-9DC8-B360FC115AE4}"/>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7" name="Slide Number Placeholder 5">
            <a:extLst>
              <a:ext uri="{FF2B5EF4-FFF2-40B4-BE49-F238E27FC236}">
                <a16:creationId xmlns:a16="http://schemas.microsoft.com/office/drawing/2014/main" id="{72DB13F6-9193-4FE2-AE85-5B96248CC0EA}"/>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11244204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895280"/>
      </p:ext>
    </p:extLst>
  </p:cSld>
  <p:clrMap bg1="lt1" tx1="dk1" bg2="lt2" tx2="dk2" accent1="accent1" accent2="accent2" accent3="accent3" accent4="accent4" accent5="accent5" accent6="accent6" hlink="hlink" folHlink="folHlink"/>
  <p:sldLayoutIdLst>
    <p:sldLayoutId id="2147483673" r:id="rId1"/>
    <p:sldLayoutId id="2147483678"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9104589"/>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4.gif"/></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8.svg"/></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0.svg"/></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miguiavocacional.com/art/NOCP/Aprendizaje%20autom%C3%A1tico%20N%C2%BA%2082%20marzo%202018.pdf" TargetMode="External"/><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hyperlink" Target="https://static.wikia.nocookie.net/modern-internet-technology/images/8/84/SocialShareImage.img.png/revision/latest?cb=20180416014232"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descr="Text&#10;&#10;Description automatically generated">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012" y="317038"/>
            <a:ext cx="2576374" cy="936215"/>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413012" y="2511380"/>
            <a:ext cx="7846085" cy="1254375"/>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vi-VN" sz="3600" b="1" i="0" u="none" strike="noStrike" kern="1200" cap="none" spc="0" normalizeH="0" baseline="0" noProof="0" dirty="0">
                <a:ln>
                  <a:noFill/>
                </a:ln>
                <a:solidFill>
                  <a:srgbClr val="C00000"/>
                </a:solidFill>
                <a:effectLst/>
                <a:uLnTx/>
                <a:uFillTx/>
                <a:latin typeface="Arial" panose="020B0604020202020204" pitchFamily="34" charset="0"/>
                <a:ea typeface="Lato" panose="020F0502020204030203" pitchFamily="34" charset="0"/>
                <a:cs typeface="Arial" panose="020B0604020202020204" pitchFamily="34" charset="0"/>
              </a:rPr>
              <a:t>Dự đoán loài chim cánh cụt ở</a:t>
            </a:r>
          </a:p>
          <a:p>
            <a:pPr marL="0" marR="0" lvl="0" indent="0" algn="l" defTabSz="914400" rtl="0" eaLnBrk="1" fontAlgn="auto" latinLnBrk="0" hangingPunct="1">
              <a:lnSpc>
                <a:spcPct val="90000"/>
              </a:lnSpc>
              <a:spcBef>
                <a:spcPct val="0"/>
              </a:spcBef>
              <a:spcAft>
                <a:spcPts val="0"/>
              </a:spcAft>
              <a:buClrTx/>
              <a:buSzTx/>
              <a:buFontTx/>
              <a:buNone/>
              <a:tabLst/>
              <a:defRPr/>
            </a:pPr>
            <a:r>
              <a:rPr kumimoji="0" lang="vi-VN" sz="3600" b="1" i="0" u="none" strike="noStrike" kern="1200" cap="none" spc="0" normalizeH="0" baseline="0" noProof="0" dirty="0">
                <a:ln>
                  <a:noFill/>
                </a:ln>
                <a:solidFill>
                  <a:srgbClr val="C00000"/>
                </a:solidFill>
                <a:effectLst/>
                <a:uLnTx/>
                <a:uFillTx/>
                <a:latin typeface="Arial" panose="020B0604020202020204" pitchFamily="34" charset="0"/>
                <a:ea typeface="Lato" panose="020F0502020204030203" pitchFamily="34" charset="0"/>
                <a:cs typeface="Arial" panose="020B0604020202020204" pitchFamily="34" charset="0"/>
              </a:rPr>
              <a:t>quần đảo </a:t>
            </a:r>
            <a:r>
              <a:rPr kumimoji="0" lang="vi-VN" sz="3600" b="1" i="0" u="none" strike="noStrike" kern="1200" cap="none" spc="0" normalizeH="0" baseline="0" noProof="0" dirty="0" err="1">
                <a:ln>
                  <a:noFill/>
                </a:ln>
                <a:solidFill>
                  <a:srgbClr val="C00000"/>
                </a:solidFill>
                <a:effectLst/>
                <a:uLnTx/>
                <a:uFillTx/>
                <a:latin typeface="Arial" panose="020B0604020202020204" pitchFamily="34" charset="0"/>
                <a:ea typeface="Lato" panose="020F0502020204030203" pitchFamily="34" charset="0"/>
                <a:cs typeface="Arial" panose="020B0604020202020204" pitchFamily="34" charset="0"/>
              </a:rPr>
              <a:t>Palmer</a:t>
            </a:r>
            <a:endParaRPr kumimoji="0" lang="en-US" sz="3600" b="1" i="0" u="none" strike="noStrike" kern="1200" cap="none" spc="0" normalizeH="0" baseline="0" noProof="0" dirty="0">
              <a:ln>
                <a:noFill/>
              </a:ln>
              <a:solidFill>
                <a:srgbClr val="C00000"/>
              </a:solidFill>
              <a:effectLst/>
              <a:uLnTx/>
              <a:uFillTx/>
              <a:latin typeface="Arial" panose="020B0604020202020204" pitchFamily="34" charset="0"/>
              <a:ea typeface="Lato" panose="020F0502020204030203" pitchFamily="34" charset="0"/>
              <a:cs typeface="Arial" panose="020B0604020202020204" pitchFamily="34" charset="0"/>
            </a:endParaRPr>
          </a:p>
        </p:txBody>
      </p:sp>
      <p:sp>
        <p:nvSpPr>
          <p:cNvPr id="12" name="Title 6">
            <a:extLst>
              <a:ext uri="{FF2B5EF4-FFF2-40B4-BE49-F238E27FC236}">
                <a16:creationId xmlns:a16="http://schemas.microsoft.com/office/drawing/2014/main" id="{A4ACF486-B7D8-4A5A-B633-83527A2F99E2}"/>
              </a:ext>
            </a:extLst>
          </p:cNvPr>
          <p:cNvSpPr txBox="1">
            <a:spLocks/>
          </p:cNvSpPr>
          <p:nvPr/>
        </p:nvSpPr>
        <p:spPr>
          <a:xfrm>
            <a:off x="161210" y="4193851"/>
            <a:ext cx="6882523" cy="1537477"/>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a:ea typeface="Lato" panose="020F0502020204030203" pitchFamily="34" charset="0"/>
                <a:cs typeface="Times New Roman" panose="02020603050405020304" pitchFamily="18" charset="0"/>
              </a:rPr>
              <a:t>Giảng viên hướng dẫn: 	PGS. TS. Thân Quang Khoát</a:t>
            </a:r>
          </a:p>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1800" b="1" i="0" u="none" strike="noStrike" kern="1200" cap="none" spc="0" normalizeH="0" baseline="0" noProof="0" dirty="0">
              <a:ln>
                <a:noFill/>
              </a:ln>
              <a:solidFill>
                <a:prstClr val="black"/>
              </a:solidFill>
              <a:effectLst/>
              <a:uLnTx/>
              <a:uFillTx/>
              <a:latin typeface="Arial"/>
              <a:ea typeface="Lato" panose="020F0502020204030203" pitchFamily="34" charset="0"/>
              <a:cs typeface="Times New Roman" panose="02020603050405020304" pitchFamily="18" charset="0"/>
            </a:endParaRP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a:ea typeface="Lato" panose="020F0502020204030203" pitchFamily="34" charset="0"/>
                <a:cs typeface="Lato" panose="020F0502020204030203" pitchFamily="34" charset="0"/>
              </a:rPr>
              <a:t>Nhóm nghiên cứu: 	1. Tạ Hữu Bình - </a:t>
            </a:r>
            <a:r>
              <a:rPr kumimoji="0" lang="en-US" sz="1800" b="1" i="0" u="none" strike="noStrike" kern="1200" cap="none" spc="0" normalizeH="0" baseline="0" noProof="0" dirty="0">
                <a:ln>
                  <a:noFill/>
                </a:ln>
                <a:solidFill>
                  <a:prstClr val="black"/>
                </a:solidFill>
                <a:effectLst/>
                <a:uLnTx/>
                <a:uFillTx/>
                <a:latin typeface="Arial"/>
                <a:ea typeface="Times New Roman" panose="02020603050405020304" pitchFamily="18" charset="0"/>
                <a:cs typeface="Lato" panose="020F0502020204030203" pitchFamily="34" charset="0"/>
              </a:rPr>
              <a:t>20190094</a:t>
            </a:r>
            <a:endParaRPr kumimoji="0" lang="en-US" sz="1800" b="1" i="0" u="none" strike="noStrike" kern="1200" cap="none" spc="0" normalizeH="0" baseline="0" noProof="0" dirty="0">
              <a:ln>
                <a:noFill/>
              </a:ln>
              <a:solidFill>
                <a:prstClr val="black"/>
              </a:solidFill>
              <a:effectLst/>
              <a:uLnTx/>
              <a:uFillTx/>
              <a:latin typeface="Arial"/>
              <a:ea typeface="Lato" panose="020F0502020204030203" pitchFamily="34" charset="0"/>
              <a:cs typeface="Lato" panose="020F0502020204030203" pitchFamily="34" charset="0"/>
            </a:endParaRP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a:ea typeface="Lato" panose="020F0502020204030203" pitchFamily="34" charset="0"/>
                <a:cs typeface="Lato" panose="020F0502020204030203" pitchFamily="34" charset="0"/>
              </a:rPr>
              <a:t>		    	2. Trần Trọng Hiệp - 20190051</a:t>
            </a:r>
          </a:p>
          <a:p>
            <a:pPr marL="0" marR="0" lvl="0" indent="0" algn="l" defTabSz="914400" rtl="0" eaLnBrk="1" fontAlgn="auto" latinLnBrk="0" hangingPunct="1">
              <a:lnSpc>
                <a:spcPct val="100000"/>
              </a:lnSpc>
              <a:spcBef>
                <a:spcPct val="0"/>
              </a:spcBef>
              <a:spcAft>
                <a:spcPts val="0"/>
              </a:spcAft>
              <a:buClrTx/>
              <a:buSzTx/>
              <a:buFontTx/>
              <a:buNone/>
              <a:tabLst/>
              <a:defRPr/>
            </a:pPr>
            <a:r>
              <a:rPr lang="en-US" sz="1800" dirty="0">
                <a:solidFill>
                  <a:prstClr val="black"/>
                </a:solidFill>
                <a:latin typeface="Arial"/>
              </a:rPr>
              <a:t>			3. </a:t>
            </a:r>
            <a:r>
              <a:rPr lang="en-US" sz="1800" dirty="0" err="1">
                <a:solidFill>
                  <a:prstClr val="black"/>
                </a:solidFill>
                <a:latin typeface="Arial"/>
              </a:rPr>
              <a:t>Nguyễn</a:t>
            </a:r>
            <a:r>
              <a:rPr lang="en-US" sz="1800" dirty="0">
                <a:solidFill>
                  <a:prstClr val="black"/>
                </a:solidFill>
                <a:latin typeface="Arial"/>
              </a:rPr>
              <a:t> Văn Trung - 20190071</a:t>
            </a:r>
          </a:p>
        </p:txBody>
      </p:sp>
      <p:sp>
        <p:nvSpPr>
          <p:cNvPr id="2" name="Rectangle 1">
            <a:extLst>
              <a:ext uri="{FF2B5EF4-FFF2-40B4-BE49-F238E27FC236}">
                <a16:creationId xmlns:a16="http://schemas.microsoft.com/office/drawing/2014/main" id="{ACC3C5D1-4D0E-26ED-DB81-7ADA5D18A668}"/>
              </a:ext>
            </a:extLst>
          </p:cNvPr>
          <p:cNvSpPr/>
          <p:nvPr/>
        </p:nvSpPr>
        <p:spPr>
          <a:xfrm>
            <a:off x="413012" y="317038"/>
            <a:ext cx="2576374" cy="841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pic>
        <p:nvPicPr>
          <p:cNvPr id="1028" name="Picture 4" descr="Trường Công nghệ Thông tin và Truyền thông - Đại học Bách khoa Hà Nội">
            <a:extLst>
              <a:ext uri="{FF2B5EF4-FFF2-40B4-BE49-F238E27FC236}">
                <a16:creationId xmlns:a16="http://schemas.microsoft.com/office/drawing/2014/main" id="{566037F1-883B-9EF1-3745-43F326AFB7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012" y="411838"/>
            <a:ext cx="2028872" cy="8238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3172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10</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Tiền xử lý dữ liệu	</a:t>
            </a: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235077" y="875254"/>
            <a:ext cx="3054533" cy="4073728"/>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sz="1800">
                <a:ea typeface="Tahoma" panose="020B0604030504040204" pitchFamily="34" charset="0"/>
                <a:cs typeface="Tahoma" panose="020B0604030504040204" pitchFamily="34" charset="0"/>
              </a:rPr>
              <a:t>Các mẫu không chứ thông tin của 6 trên 7 đặc tính sẽ bị loại bỏ (Ngoại trừ </a:t>
            </a:r>
            <a:r>
              <a:rPr lang="en-US" sz="1800" b="1">
                <a:ea typeface="Tahoma" panose="020B0604030504040204" pitchFamily="34" charset="0"/>
                <a:cs typeface="Tahoma" panose="020B0604030504040204" pitchFamily="34" charset="0"/>
              </a:rPr>
              <a:t>“giới tính”</a:t>
            </a:r>
            <a:r>
              <a:rPr lang="en-US" sz="1800">
                <a:ea typeface="Tahoma" panose="020B0604030504040204" pitchFamily="34" charset="0"/>
                <a:cs typeface="Tahoma" panose="020B0604030504040204" pitchFamily="34" charset="0"/>
              </a:rPr>
              <a:t>)</a:t>
            </a:r>
            <a:endParaRPr lang="en-US" sz="1800" b="1">
              <a:ea typeface="Tahoma" panose="020B0604030504040204" pitchFamily="34" charset="0"/>
              <a:cs typeface="Tahoma" panose="020B0604030504040204" pitchFamily="34" charset="0"/>
            </a:endParaRPr>
          </a:p>
          <a:p>
            <a:pPr>
              <a:lnSpc>
                <a:spcPct val="120000"/>
              </a:lnSpc>
              <a:spcBef>
                <a:spcPts val="1200"/>
              </a:spcBef>
            </a:pPr>
            <a:r>
              <a:rPr lang="en-US" sz="1800">
                <a:ea typeface="Tahoma" panose="020B0604030504040204" pitchFamily="34" charset="0"/>
                <a:cs typeface="Tahoma" panose="020B0604030504040204" pitchFamily="34" charset="0"/>
              </a:rPr>
              <a:t> Dữ liệu ở thiếu ở cột </a:t>
            </a:r>
            <a:r>
              <a:rPr lang="en-US" sz="1800" b="1">
                <a:ea typeface="Tahoma" panose="020B0604030504040204" pitchFamily="34" charset="0"/>
                <a:cs typeface="Tahoma" panose="020B0604030504040204" pitchFamily="34" charset="0"/>
              </a:rPr>
              <a:t>Sex </a:t>
            </a:r>
            <a:r>
              <a:rPr lang="en-US" sz="1800">
                <a:ea typeface="Tahoma" panose="020B0604030504040204" pitchFamily="34" charset="0"/>
                <a:cs typeface="Tahoma" panose="020B0604030504040204" pitchFamily="34" charset="0"/>
              </a:rPr>
              <a:t>sẽ được điền giá trị đặc biệt, còn lại điền giá trị trung bình tương ứng với tập huấn luyện, xác thực và kiểm tra</a:t>
            </a:r>
          </a:p>
          <a:p>
            <a:pPr>
              <a:lnSpc>
                <a:spcPct val="120000"/>
              </a:lnSpc>
              <a:spcBef>
                <a:spcPts val="1200"/>
              </a:spcBef>
            </a:pPr>
            <a:r>
              <a:rPr lang="en-US" sz="1800">
                <a:ea typeface="Tahoma" panose="020B0604030504040204" pitchFamily="34" charset="0"/>
                <a:cs typeface="Tahoma" panose="020B0604030504040204" pitchFamily="34" charset="0"/>
              </a:rPr>
              <a:t>Tạo dữ liệu được chuẩn hóa có giá trị kì vọng bằng 0 và độ lệch chuẩn bằng 1</a:t>
            </a:r>
          </a:p>
          <a:p>
            <a:pPr>
              <a:lnSpc>
                <a:spcPct val="120000"/>
              </a:lnSpc>
              <a:spcBef>
                <a:spcPts val="1200"/>
              </a:spcBef>
            </a:pPr>
            <a:endParaRPr lang="en-US" sz="1800">
              <a:ea typeface="Tahoma" panose="020B0604030504040204" pitchFamily="34" charset="0"/>
              <a:cs typeface="Tahoma" panose="020B0604030504040204" pitchFamily="34" charset="0"/>
            </a:endParaRPr>
          </a:p>
        </p:txBody>
      </p:sp>
      <p:pic>
        <p:nvPicPr>
          <p:cNvPr id="5" name="Picture 4" descr="Chart, histogram&#10;&#10;Description automatically generated">
            <a:extLst>
              <a:ext uri="{FF2B5EF4-FFF2-40B4-BE49-F238E27FC236}">
                <a16:creationId xmlns:a16="http://schemas.microsoft.com/office/drawing/2014/main" id="{A789BD90-3319-6BD2-3ACC-4197B93579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3219" y="822189"/>
            <a:ext cx="5491564" cy="5458099"/>
          </a:xfrm>
          <a:prstGeom prst="rect">
            <a:avLst/>
          </a:prstGeom>
        </p:spPr>
      </p:pic>
    </p:spTree>
    <p:extLst>
      <p:ext uri="{BB962C8B-B14F-4D97-AF65-F5344CB8AC3E}">
        <p14:creationId xmlns:p14="http://schemas.microsoft.com/office/powerpoint/2010/main" val="2434442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824606-C055-F661-0CDD-75A0F072CE39}"/>
              </a:ext>
            </a:extLst>
          </p:cNvPr>
          <p:cNvSpPr>
            <a:spLocks noGrp="1"/>
          </p:cNvSpPr>
          <p:nvPr>
            <p:ph type="sldNum" sz="quarter" idx="12"/>
          </p:nvPr>
        </p:nvSpPr>
        <p:spPr/>
        <p:txBody>
          <a:bodyPr/>
          <a:lstStyle/>
          <a:p>
            <a:fld id="{9EA0BE3B-158A-4EDF-80DC-E394A0D1600F}" type="slidenum">
              <a:rPr lang="en-US" smtClean="0"/>
              <a:pPr/>
              <a:t>11</a:t>
            </a:fld>
            <a:endParaRPr lang="en-US" dirty="0"/>
          </a:p>
        </p:txBody>
      </p:sp>
      <p:sp>
        <p:nvSpPr>
          <p:cNvPr id="3" name="Title 2">
            <a:extLst>
              <a:ext uri="{FF2B5EF4-FFF2-40B4-BE49-F238E27FC236}">
                <a16:creationId xmlns:a16="http://schemas.microsoft.com/office/drawing/2014/main" id="{D4D65836-61ED-7A87-C126-F5716C4679D3}"/>
              </a:ext>
            </a:extLst>
          </p:cNvPr>
          <p:cNvSpPr>
            <a:spLocks noGrp="1"/>
          </p:cNvSpPr>
          <p:nvPr>
            <p:ph type="title"/>
          </p:nvPr>
        </p:nvSpPr>
        <p:spPr/>
        <p:txBody>
          <a:bodyPr/>
          <a:lstStyle/>
          <a:p>
            <a:r>
              <a:rPr lang="en-US" dirty="0">
                <a:latin typeface="+mj-lt"/>
              </a:rPr>
              <a:t>Nội dung</a:t>
            </a:r>
          </a:p>
        </p:txBody>
      </p:sp>
      <p:sp>
        <p:nvSpPr>
          <p:cNvPr id="8" name="Content Placeholder 1">
            <a:extLst>
              <a:ext uri="{FF2B5EF4-FFF2-40B4-BE49-F238E27FC236}">
                <a16:creationId xmlns:a16="http://schemas.microsoft.com/office/drawing/2014/main" id="{6CBF356C-9CB9-CC40-9A30-53A1D6114451}"/>
              </a:ext>
            </a:extLst>
          </p:cNvPr>
          <p:cNvSpPr txBox="1">
            <a:spLocks/>
          </p:cNvSpPr>
          <p:nvPr/>
        </p:nvSpPr>
        <p:spPr>
          <a:xfrm>
            <a:off x="628650" y="1081913"/>
            <a:ext cx="78867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Font typeface="+mj-lt"/>
              <a:buAutoNum type="arabicPeriod"/>
            </a:pPr>
            <a:r>
              <a:rPr lang="en-US" sz="2600" b="1" dirty="0">
                <a:solidFill>
                  <a:schemeClr val="bg1">
                    <a:lumMod val="85000"/>
                  </a:schemeClr>
                </a:solidFill>
                <a:latin typeface="+mj-lt"/>
              </a:rPr>
              <a:t>Giới thiệu chung </a:t>
            </a:r>
          </a:p>
          <a:p>
            <a:pPr marL="514350" indent="-514350">
              <a:lnSpc>
                <a:spcPct val="150000"/>
              </a:lnSpc>
              <a:buFont typeface="+mj-lt"/>
              <a:buAutoNum type="arabicPeriod"/>
            </a:pPr>
            <a:r>
              <a:rPr lang="en-US" sz="2600" b="1" dirty="0">
                <a:solidFill>
                  <a:schemeClr val="bg1">
                    <a:lumMod val="85000"/>
                  </a:schemeClr>
                </a:solidFill>
                <a:latin typeface="+mj-lt"/>
              </a:rPr>
              <a:t>Dữ liệu</a:t>
            </a:r>
          </a:p>
          <a:p>
            <a:pPr marL="514350" indent="-514350">
              <a:lnSpc>
                <a:spcPct val="150000"/>
              </a:lnSpc>
              <a:buFont typeface="+mj-lt"/>
              <a:buAutoNum type="arabicPeriod"/>
            </a:pPr>
            <a:r>
              <a:rPr lang="en-US" sz="2600" b="1" dirty="0">
                <a:latin typeface="+mj-lt"/>
              </a:rPr>
              <a:t>Mô hình có giám sát</a:t>
            </a:r>
          </a:p>
          <a:p>
            <a:pPr marL="514350" indent="-514350">
              <a:lnSpc>
                <a:spcPct val="150000"/>
              </a:lnSpc>
              <a:buFont typeface="+mj-lt"/>
              <a:buAutoNum type="arabicPeriod"/>
            </a:pPr>
            <a:r>
              <a:rPr lang="en-US" sz="2600" b="1" dirty="0">
                <a:solidFill>
                  <a:schemeClr val="bg1">
                    <a:lumMod val="85000"/>
                  </a:schemeClr>
                </a:solidFill>
                <a:latin typeface="+mj-lt"/>
              </a:rPr>
              <a:t>Mô hình không giám sát</a:t>
            </a:r>
          </a:p>
          <a:p>
            <a:pPr marL="514350" indent="-514350">
              <a:lnSpc>
                <a:spcPct val="150000"/>
              </a:lnSpc>
              <a:buFont typeface="+mj-lt"/>
              <a:buAutoNum type="arabicPeriod"/>
            </a:pPr>
            <a:r>
              <a:rPr lang="en-US" sz="2600" b="1" dirty="0">
                <a:solidFill>
                  <a:schemeClr val="bg1">
                    <a:lumMod val="85000"/>
                  </a:schemeClr>
                </a:solidFill>
                <a:latin typeface="+mj-lt"/>
              </a:rPr>
              <a:t>Kết luận</a:t>
            </a:r>
          </a:p>
        </p:txBody>
      </p:sp>
    </p:spTree>
    <p:extLst>
      <p:ext uri="{BB962C8B-B14F-4D97-AF65-F5344CB8AC3E}">
        <p14:creationId xmlns:p14="http://schemas.microsoft.com/office/powerpoint/2010/main" val="2074449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12</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K-nearest Neighbors	(KNN)</a:t>
            </a: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4"/>
            <a:ext cx="8241030" cy="4073728"/>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sz="1800" dirty="0">
                <a:ea typeface="Tahoma" panose="020B0604030504040204" pitchFamily="34" charset="0"/>
                <a:cs typeface="Tahoma" panose="020B0604030504040204" pitchFamily="34" charset="0"/>
              </a:rPr>
              <a:t>Một bảng vuông có N ô vuông bằng nhau (N là số chính phương).</a:t>
            </a:r>
          </a:p>
          <a:p>
            <a:pPr>
              <a:lnSpc>
                <a:spcPct val="120000"/>
              </a:lnSpc>
              <a:spcBef>
                <a:spcPts val="1200"/>
              </a:spcBef>
            </a:pPr>
            <a:r>
              <a:rPr lang="en-US" sz="1800" dirty="0">
                <a:ea typeface="Tahoma" panose="020B0604030504040204" pitchFamily="34" charset="0"/>
                <a:cs typeface="Tahoma" panose="020B0604030504040204" pitchFamily="34" charset="0"/>
              </a:rPr>
              <a:t>Mỗi bước được phép trám vào vùng trống bởi một ô liền kề.</a:t>
            </a:r>
          </a:p>
          <a:p>
            <a:pPr>
              <a:lnSpc>
                <a:spcPct val="120000"/>
              </a:lnSpc>
              <a:spcBef>
                <a:spcPts val="1200"/>
              </a:spcBef>
            </a:pPr>
            <a:r>
              <a:rPr lang="en-US" sz="1800" dirty="0">
                <a:ea typeface="Tahoma" panose="020B0604030504040204" pitchFamily="34" charset="0"/>
                <a:cs typeface="Tahoma" panose="020B0604030504040204" pitchFamily="34" charset="0"/>
              </a:rPr>
              <a:t>Chiến thắng khi các ô ở vị trí yêu cầu.</a:t>
            </a:r>
          </a:p>
        </p:txBody>
      </p:sp>
    </p:spTree>
    <p:extLst>
      <p:ext uri="{BB962C8B-B14F-4D97-AF65-F5344CB8AC3E}">
        <p14:creationId xmlns:p14="http://schemas.microsoft.com/office/powerpoint/2010/main" val="508639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2" end="2"/>
                                            </p:txEl>
                                          </p:spTgt>
                                        </p:tgtEl>
                                        <p:attrNameLst>
                                          <p:attrName>style.visibility</p:attrName>
                                        </p:attrNameLst>
                                      </p:cBhvr>
                                      <p:to>
                                        <p:strVal val="visible"/>
                                      </p:to>
                                    </p:set>
                                    <p:animEffect transition="in" filter="fade">
                                      <p:cBhvr>
                                        <p:cTn id="12"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13</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Naïve Bayes	</a:t>
            </a: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4"/>
            <a:ext cx="8241030" cy="4073728"/>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sz="1800" dirty="0">
                <a:ea typeface="Tahoma" panose="020B0604030504040204" pitchFamily="34" charset="0"/>
                <a:cs typeface="Tahoma" panose="020B0604030504040204" pitchFamily="34" charset="0"/>
              </a:rPr>
              <a:t>Một bảng vuông có N ô vuông bằng nhau (N là số chính phương).</a:t>
            </a:r>
          </a:p>
          <a:p>
            <a:pPr>
              <a:lnSpc>
                <a:spcPct val="120000"/>
              </a:lnSpc>
              <a:spcBef>
                <a:spcPts val="1200"/>
              </a:spcBef>
            </a:pPr>
            <a:r>
              <a:rPr lang="en-US" sz="1800" dirty="0">
                <a:ea typeface="Tahoma" panose="020B0604030504040204" pitchFamily="34" charset="0"/>
                <a:cs typeface="Tahoma" panose="020B0604030504040204" pitchFamily="34" charset="0"/>
              </a:rPr>
              <a:t>Mỗi bước được phép trám vào vùng trống bởi một ô liền kề.</a:t>
            </a:r>
          </a:p>
          <a:p>
            <a:pPr>
              <a:lnSpc>
                <a:spcPct val="120000"/>
              </a:lnSpc>
              <a:spcBef>
                <a:spcPts val="1200"/>
              </a:spcBef>
            </a:pPr>
            <a:r>
              <a:rPr lang="en-US" sz="1800" dirty="0">
                <a:ea typeface="Tahoma" panose="020B0604030504040204" pitchFamily="34" charset="0"/>
                <a:cs typeface="Tahoma" panose="020B0604030504040204" pitchFamily="34" charset="0"/>
              </a:rPr>
              <a:t>Chiến thắng khi các ô ở vị trí yêu cầu.</a:t>
            </a:r>
          </a:p>
        </p:txBody>
      </p:sp>
    </p:spTree>
    <p:extLst>
      <p:ext uri="{BB962C8B-B14F-4D97-AF65-F5344CB8AC3E}">
        <p14:creationId xmlns:p14="http://schemas.microsoft.com/office/powerpoint/2010/main" val="3347705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2" end="2"/>
                                            </p:txEl>
                                          </p:spTgt>
                                        </p:tgtEl>
                                        <p:attrNameLst>
                                          <p:attrName>style.visibility</p:attrName>
                                        </p:attrNameLst>
                                      </p:cBhvr>
                                      <p:to>
                                        <p:strVal val="visible"/>
                                      </p:to>
                                    </p:set>
                                    <p:animEffect transition="in" filter="fade">
                                      <p:cBhvr>
                                        <p:cTn id="12"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14</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latin typeface="+mj-lt"/>
              </a:rPr>
              <a:t>Random Forest	(RF)</a:t>
            </a:r>
            <a:endParaRPr lang="en-US" dirty="0">
              <a:latin typeface="+mj-lt"/>
            </a:endParaRP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4"/>
            <a:ext cx="8673846" cy="4073728"/>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sz="1800">
                <a:ea typeface="Tahoma" panose="020B0604030504040204" pitchFamily="34" charset="0"/>
                <a:cs typeface="Tahoma" panose="020B0604030504040204" pitchFamily="34" charset="0"/>
              </a:rPr>
              <a:t>Thuật toán được tạo nên bởi kết hợp các cây quyết định (Decision Tree)</a:t>
            </a:r>
          </a:p>
          <a:p>
            <a:pPr>
              <a:lnSpc>
                <a:spcPct val="120000"/>
              </a:lnSpc>
              <a:spcBef>
                <a:spcPts val="1200"/>
              </a:spcBef>
            </a:pPr>
            <a:r>
              <a:rPr lang="en-US" sz="1800">
                <a:ea typeface="Tahoma" panose="020B0604030504040204" pitchFamily="34" charset="0"/>
                <a:cs typeface="Tahoma" panose="020B0604030504040204" pitchFamily="34" charset="0"/>
              </a:rPr>
              <a:t>Decision Tree:</a:t>
            </a:r>
          </a:p>
          <a:p>
            <a:pPr marL="0" indent="0">
              <a:lnSpc>
                <a:spcPct val="120000"/>
              </a:lnSpc>
              <a:spcBef>
                <a:spcPts val="1200"/>
              </a:spcBef>
              <a:buNone/>
            </a:pPr>
            <a:r>
              <a:rPr lang="en-US" sz="1800">
                <a:ea typeface="Tahoma" panose="020B0604030504040204" pitchFamily="34" charset="0"/>
                <a:cs typeface="Tahoma" panose="020B0604030504040204" pitchFamily="34" charset="0"/>
              </a:rPr>
              <a:t>       - Dạng bài toán học có giám sát tuy nhiên không cần phương trình dự báo</a:t>
            </a:r>
          </a:p>
          <a:p>
            <a:pPr marL="0" indent="0">
              <a:lnSpc>
                <a:spcPct val="120000"/>
              </a:lnSpc>
              <a:spcBef>
                <a:spcPts val="1200"/>
              </a:spcBef>
              <a:buNone/>
            </a:pPr>
            <a:r>
              <a:rPr lang="en-US" sz="1800">
                <a:ea typeface="Tahoma" panose="020B0604030504040204" pitchFamily="34" charset="0"/>
                <a:cs typeface="Tahoma" panose="020B0604030504040204" pitchFamily="34" charset="0"/>
              </a:rPr>
              <a:t>       - Tìm 1 cây quyết định dự báo tốt trên tập trên và sử dụng cây này trên tập test</a:t>
            </a:r>
          </a:p>
          <a:p>
            <a:pPr marL="0" indent="0">
              <a:lnSpc>
                <a:spcPct val="120000"/>
              </a:lnSpc>
              <a:spcBef>
                <a:spcPts val="1200"/>
              </a:spcBef>
              <a:buNone/>
            </a:pPr>
            <a:r>
              <a:rPr lang="en-US" sz="1800">
                <a:ea typeface="Tahoma" panose="020B0604030504040204" pitchFamily="34" charset="0"/>
                <a:cs typeface="Tahoma" panose="020B0604030504040204" pitchFamily="34" charset="0"/>
              </a:rPr>
              <a:t>       - Tập hợp các quy luật nếu thì</a:t>
            </a:r>
            <a:endParaRPr lang="en-US" sz="1800" dirty="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0915017F-88A2-2C71-0518-6521A4CBEB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4768" y="2848508"/>
            <a:ext cx="3925229" cy="3471291"/>
          </a:xfrm>
          <a:prstGeom prst="rect">
            <a:avLst/>
          </a:prstGeom>
        </p:spPr>
      </p:pic>
    </p:spTree>
    <p:extLst>
      <p:ext uri="{BB962C8B-B14F-4D97-AF65-F5344CB8AC3E}">
        <p14:creationId xmlns:p14="http://schemas.microsoft.com/office/powerpoint/2010/main" val="3060614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15</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latin typeface="+mj-lt"/>
              </a:rPr>
              <a:t>Random Forest	(RF)</a:t>
            </a:r>
            <a:endParaRPr lang="en-US" dirty="0">
              <a:latin typeface="+mj-lt"/>
            </a:endParaRP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4"/>
            <a:ext cx="8673846" cy="4073728"/>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1200"/>
              </a:spcBef>
              <a:buNone/>
            </a:pPr>
            <a:r>
              <a:rPr lang="en-US" sz="1800">
                <a:ea typeface="Tahoma" panose="020B0604030504040204" pitchFamily="34" charset="0"/>
                <a:cs typeface="Tahoma" panose="020B0604030504040204" pitchFamily="34" charset="0"/>
              </a:rPr>
              <a:t>Các khái niệm trong Decision Tree</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Entropy:</a:t>
            </a:r>
            <a:endParaRPr lang="en-US" sz="1800">
              <a:ea typeface="Tahoma" panose="020B0604030504040204" pitchFamily="34" charset="0"/>
              <a:cs typeface="Tahoma" panose="020B0604030504040204" pitchFamily="34" charset="0"/>
            </a:endParaRPr>
          </a:p>
          <a:p>
            <a:pPr marL="0" indent="0">
              <a:lnSpc>
                <a:spcPct val="120000"/>
              </a:lnSpc>
              <a:spcBef>
                <a:spcPts val="1200"/>
              </a:spcBef>
              <a:buNone/>
            </a:pPr>
            <a:r>
              <a:rPr lang="en-US" sz="1800" b="1">
                <a:ea typeface="Tahoma" panose="020B0604030504040204" pitchFamily="34" charset="0"/>
                <a:cs typeface="Tahoma" panose="020B0604030504040204" pitchFamily="34" charset="0"/>
              </a:rPr>
              <a:t>Intrinsic Info: </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Information Gain:</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Information Gain Ration:</a:t>
            </a:r>
          </a:p>
          <a:p>
            <a:pPr marL="0" indent="0">
              <a:lnSpc>
                <a:spcPct val="120000"/>
              </a:lnSpc>
              <a:spcBef>
                <a:spcPts val="1200"/>
              </a:spcBef>
              <a:buNone/>
            </a:pPr>
            <a:endParaRPr lang="en-US" sz="1800" b="1">
              <a:ea typeface="Tahoma" panose="020B0604030504040204" pitchFamily="34" charset="0"/>
              <a:cs typeface="Tahoma" panose="020B0604030504040204" pitchFamily="34" charset="0"/>
            </a:endParaRPr>
          </a:p>
          <a:p>
            <a:pPr marL="0" indent="0">
              <a:lnSpc>
                <a:spcPct val="120000"/>
              </a:lnSpc>
              <a:spcBef>
                <a:spcPts val="1200"/>
              </a:spcBef>
              <a:buNone/>
            </a:pPr>
            <a:r>
              <a:rPr lang="en-US" sz="1800">
                <a:ea typeface="Tahoma" panose="020B0604030504040204" pitchFamily="34" charset="0"/>
                <a:cs typeface="Tahoma" panose="020B0604030504040204" pitchFamily="34" charset="0"/>
              </a:rPr>
              <a:t>Values(A) là các giá trị của A và </a:t>
            </a:r>
            <a:r>
              <a:rPr lang="en-US" sz="1800" b="1">
                <a:ea typeface="Tahoma" panose="020B0604030504040204" pitchFamily="34" charset="0"/>
                <a:cs typeface="Tahoma" panose="020B0604030504040204" pitchFamily="34" charset="0"/>
              </a:rPr>
              <a:t>  </a:t>
            </a:r>
            <a:endParaRPr lang="en-US" sz="1800" b="1" dirty="0">
              <a:ea typeface="Tahoma" panose="020B0604030504040204" pitchFamily="34" charset="0"/>
              <a:cs typeface="Tahoma" panose="020B0604030504040204" pitchFamily="34" charset="0"/>
            </a:endParaRPr>
          </a:p>
        </p:txBody>
      </p:sp>
      <p:pic>
        <p:nvPicPr>
          <p:cNvPr id="6" name="Picture 5">
            <a:extLst>
              <a:ext uri="{FF2B5EF4-FFF2-40B4-BE49-F238E27FC236}">
                <a16:creationId xmlns:a16="http://schemas.microsoft.com/office/drawing/2014/main" id="{8E421A58-A7F3-EECC-B19A-69147F35B06B}"/>
              </a:ext>
            </a:extLst>
          </p:cNvPr>
          <p:cNvPicPr>
            <a:picLocks noChangeAspect="1"/>
          </p:cNvPicPr>
          <p:nvPr/>
        </p:nvPicPr>
        <p:blipFill>
          <a:blip r:embed="rId3"/>
          <a:stretch>
            <a:fillRect/>
          </a:stretch>
        </p:blipFill>
        <p:spPr>
          <a:xfrm>
            <a:off x="3378197" y="1363627"/>
            <a:ext cx="3650296" cy="480102"/>
          </a:xfrm>
          <a:prstGeom prst="rect">
            <a:avLst/>
          </a:prstGeom>
        </p:spPr>
      </p:pic>
      <p:pic>
        <p:nvPicPr>
          <p:cNvPr id="8" name="Picture 7">
            <a:extLst>
              <a:ext uri="{FF2B5EF4-FFF2-40B4-BE49-F238E27FC236}">
                <a16:creationId xmlns:a16="http://schemas.microsoft.com/office/drawing/2014/main" id="{BED35B6F-5601-5FF0-1FA3-740B9FC095B9}"/>
              </a:ext>
            </a:extLst>
          </p:cNvPr>
          <p:cNvPicPr>
            <a:picLocks noChangeAspect="1"/>
          </p:cNvPicPr>
          <p:nvPr/>
        </p:nvPicPr>
        <p:blipFill>
          <a:blip r:embed="rId4"/>
          <a:stretch>
            <a:fillRect/>
          </a:stretch>
        </p:blipFill>
        <p:spPr>
          <a:xfrm>
            <a:off x="2484139" y="1832269"/>
            <a:ext cx="5982218" cy="548688"/>
          </a:xfrm>
          <a:prstGeom prst="rect">
            <a:avLst/>
          </a:prstGeom>
        </p:spPr>
      </p:pic>
      <p:pic>
        <p:nvPicPr>
          <p:cNvPr id="11" name="Picture 10">
            <a:extLst>
              <a:ext uri="{FF2B5EF4-FFF2-40B4-BE49-F238E27FC236}">
                <a16:creationId xmlns:a16="http://schemas.microsoft.com/office/drawing/2014/main" id="{F28CEE81-9D34-50FC-5C88-9E40B26E86E3}"/>
              </a:ext>
            </a:extLst>
          </p:cNvPr>
          <p:cNvPicPr>
            <a:picLocks noChangeAspect="1"/>
          </p:cNvPicPr>
          <p:nvPr/>
        </p:nvPicPr>
        <p:blipFill>
          <a:blip r:embed="rId5"/>
          <a:stretch>
            <a:fillRect/>
          </a:stretch>
        </p:blipFill>
        <p:spPr>
          <a:xfrm>
            <a:off x="2484139" y="2312371"/>
            <a:ext cx="6469941" cy="495343"/>
          </a:xfrm>
          <a:prstGeom prst="rect">
            <a:avLst/>
          </a:prstGeom>
        </p:spPr>
      </p:pic>
      <p:pic>
        <p:nvPicPr>
          <p:cNvPr id="15" name="Picture 14">
            <a:extLst>
              <a:ext uri="{FF2B5EF4-FFF2-40B4-BE49-F238E27FC236}">
                <a16:creationId xmlns:a16="http://schemas.microsoft.com/office/drawing/2014/main" id="{734D2BF9-6BF0-C6EA-A0EF-4374B84AF0F2}"/>
              </a:ext>
            </a:extLst>
          </p:cNvPr>
          <p:cNvPicPr>
            <a:picLocks noChangeAspect="1"/>
          </p:cNvPicPr>
          <p:nvPr/>
        </p:nvPicPr>
        <p:blipFill>
          <a:blip r:embed="rId6"/>
          <a:stretch>
            <a:fillRect/>
          </a:stretch>
        </p:blipFill>
        <p:spPr>
          <a:xfrm>
            <a:off x="3378197" y="2725859"/>
            <a:ext cx="4320914" cy="571550"/>
          </a:xfrm>
          <a:prstGeom prst="rect">
            <a:avLst/>
          </a:prstGeom>
        </p:spPr>
      </p:pic>
      <p:pic>
        <p:nvPicPr>
          <p:cNvPr id="17" name="Picture 16">
            <a:extLst>
              <a:ext uri="{FF2B5EF4-FFF2-40B4-BE49-F238E27FC236}">
                <a16:creationId xmlns:a16="http://schemas.microsoft.com/office/drawing/2014/main" id="{EB029916-D34D-6BED-D92A-02823339902C}"/>
              </a:ext>
            </a:extLst>
          </p:cNvPr>
          <p:cNvPicPr>
            <a:picLocks noChangeAspect="1"/>
          </p:cNvPicPr>
          <p:nvPr/>
        </p:nvPicPr>
        <p:blipFill>
          <a:blip r:embed="rId7"/>
          <a:stretch>
            <a:fillRect/>
          </a:stretch>
        </p:blipFill>
        <p:spPr>
          <a:xfrm>
            <a:off x="3948881" y="3761838"/>
            <a:ext cx="2743438" cy="464860"/>
          </a:xfrm>
          <a:prstGeom prst="rect">
            <a:avLst/>
          </a:prstGeom>
        </p:spPr>
      </p:pic>
    </p:spTree>
    <p:extLst>
      <p:ext uri="{BB962C8B-B14F-4D97-AF65-F5344CB8AC3E}">
        <p14:creationId xmlns:p14="http://schemas.microsoft.com/office/powerpoint/2010/main" val="3255416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16</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latin typeface="+mj-lt"/>
              </a:rPr>
              <a:t>Random Forest	(RF)</a:t>
            </a:r>
            <a:endParaRPr lang="en-US" dirty="0">
              <a:latin typeface="+mj-lt"/>
            </a:endParaRP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3"/>
            <a:ext cx="8673846" cy="5216627"/>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1200"/>
              </a:spcBef>
              <a:buNone/>
            </a:pPr>
            <a:r>
              <a:rPr lang="en-US" sz="1800">
                <a:ea typeface="Tahoma" panose="020B0604030504040204" pitchFamily="34" charset="0"/>
                <a:cs typeface="Tahoma" panose="020B0604030504040204" pitchFamily="34" charset="0"/>
              </a:rPr>
              <a:t>Các khái niệm trong Decision Tree</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Thuật toán ID3:</a:t>
            </a:r>
          </a:p>
          <a:p>
            <a:pPr marL="0" indent="0">
              <a:lnSpc>
                <a:spcPct val="120000"/>
              </a:lnSpc>
              <a:spcBef>
                <a:spcPts val="1200"/>
              </a:spcBef>
              <a:buNone/>
            </a:pPr>
            <a:r>
              <a:rPr lang="en-US" sz="1800">
                <a:ea typeface="Tahoma" panose="020B0604030504040204" pitchFamily="34" charset="0"/>
                <a:cs typeface="Tahoma" panose="020B0604030504040204" pitchFamily="34" charset="0"/>
              </a:rPr>
              <a:t>     + Tại mỗi đỉnh N, chọn thuộc tính kiểm tra A (Information Gain và Entropy) để phân loại tốt nhất dữ liệu tại N</a:t>
            </a:r>
          </a:p>
          <a:p>
            <a:pPr marL="0" indent="0">
              <a:lnSpc>
                <a:spcPct val="120000"/>
              </a:lnSpc>
              <a:spcBef>
                <a:spcPts val="1200"/>
              </a:spcBef>
              <a:buNone/>
            </a:pPr>
            <a:r>
              <a:rPr lang="en-US" sz="1800">
                <a:ea typeface="Tahoma" panose="020B0604030504040204" pitchFamily="34" charset="0"/>
                <a:cs typeface="Tahoma" panose="020B0604030504040204" pitchFamily="34" charset="0"/>
              </a:rPr>
              <a:t>     + Làm tương tự với các đỉnh còn lại đến khi nào cây phán đoán chính xác tất cả các dữ liệu huấn luyện hoặc các thuật tính đã dùng hết</a:t>
            </a:r>
          </a:p>
          <a:p>
            <a:pPr marL="0" indent="0">
              <a:lnSpc>
                <a:spcPct val="120000"/>
              </a:lnSpc>
              <a:spcBef>
                <a:spcPts val="1200"/>
              </a:spcBef>
              <a:buNone/>
            </a:pPr>
            <a:r>
              <a:rPr lang="en-US" sz="1800">
                <a:ea typeface="Tahoma" panose="020B0604030504040204" pitchFamily="34" charset="0"/>
                <a:cs typeface="Tahoma" panose="020B0604030504040204" pitchFamily="34" charset="0"/>
              </a:rPr>
              <a:t>     + Mỗi thuộc tính chỉ được sử dụng nhiều nhất 1 lần trên đường đi từ gốc tới lá</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Thuật toán C4.5</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    </a:t>
            </a:r>
            <a:r>
              <a:rPr lang="en-US" sz="1800">
                <a:ea typeface="Tahoma" panose="020B0604030504040204" pitchFamily="34" charset="0"/>
                <a:cs typeface="Tahoma" panose="020B0604030504040204" pitchFamily="34" charset="0"/>
              </a:rPr>
              <a:t>Phát triển dựa trên thuật toán ID3, sử dụng hàm Information Gain Ratio để chọn thuộc tính kiểm tra</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    </a:t>
            </a:r>
          </a:p>
          <a:p>
            <a:pPr marL="0" indent="0">
              <a:lnSpc>
                <a:spcPct val="120000"/>
              </a:lnSpc>
              <a:spcBef>
                <a:spcPts val="1200"/>
              </a:spcBef>
              <a:buNone/>
            </a:pPr>
            <a:endParaRPr lang="en-US" sz="1800" b="1" dirty="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213659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17</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latin typeface="+mj-lt"/>
              </a:rPr>
              <a:t>Random Forest	(RF)</a:t>
            </a:r>
            <a:endParaRPr lang="en-US" dirty="0">
              <a:latin typeface="+mj-lt"/>
            </a:endParaRP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3"/>
            <a:ext cx="8673846" cy="5216627"/>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1200"/>
              </a:spcBef>
              <a:buNone/>
            </a:pPr>
            <a:r>
              <a:rPr lang="en-US" sz="1800">
                <a:ea typeface="Tahoma" panose="020B0604030504040204" pitchFamily="34" charset="0"/>
                <a:cs typeface="Tahoma" panose="020B0604030504040204" pitchFamily="34" charset="0"/>
              </a:rPr>
              <a:t>Các khái niệm trong Decision Tree</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Thuật toán C4.5</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    - </a:t>
            </a:r>
            <a:r>
              <a:rPr lang="en-US" sz="1800">
                <a:ea typeface="Tahoma" panose="020B0604030504040204" pitchFamily="34" charset="0"/>
                <a:cs typeface="Tahoma" panose="020B0604030504040204" pitchFamily="34" charset="0"/>
              </a:rPr>
              <a:t>Phát triển dựa trên thuật toán ID3, sử dụng hàm Information Gain Ratio để chọn thuộc tính kiểm tra</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    - </a:t>
            </a:r>
            <a:r>
              <a:rPr lang="en-US" sz="1800">
                <a:ea typeface="Tahoma" panose="020B0604030504040204" pitchFamily="34" charset="0"/>
                <a:cs typeface="Tahoma" panose="020B0604030504040204" pitchFamily="34" charset="0"/>
              </a:rPr>
              <a:t>Những cải tiến thuật toán:</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       </a:t>
            </a:r>
            <a:r>
              <a:rPr lang="en-US" sz="1800">
                <a:ea typeface="Tahoma" panose="020B0604030504040204" pitchFamily="34" charset="0"/>
                <a:cs typeface="Tahoma" panose="020B0604030504040204" pitchFamily="34" charset="0"/>
              </a:rPr>
              <a:t>+ Xử lý cả dữ liệu liên tục và rời rạc</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       </a:t>
            </a:r>
            <a:r>
              <a:rPr lang="en-US" sz="1800">
                <a:ea typeface="Tahoma" panose="020B0604030504040204" pitchFamily="34" charset="0"/>
                <a:cs typeface="Tahoma" panose="020B0604030504040204" pitchFamily="34" charset="0"/>
              </a:rPr>
              <a:t>+ Xử lý dữ liệu huấn luyện bị mất thuộc tính</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       </a:t>
            </a:r>
            <a:r>
              <a:rPr lang="en-US" sz="1800">
                <a:ea typeface="Tahoma" panose="020B0604030504040204" pitchFamily="34" charset="0"/>
                <a:cs typeface="Tahoma" panose="020B0604030504040204" pitchFamily="34" charset="0"/>
              </a:rPr>
              <a:t>+ Xử lý các thuộc tính với các giá trị khác nhau</a:t>
            </a:r>
          </a:p>
          <a:p>
            <a:pPr marL="0" indent="0">
              <a:lnSpc>
                <a:spcPct val="120000"/>
              </a:lnSpc>
              <a:spcBef>
                <a:spcPts val="1200"/>
              </a:spcBef>
              <a:buNone/>
            </a:pPr>
            <a:r>
              <a:rPr lang="en-US" sz="1800" b="1">
                <a:ea typeface="Tahoma" panose="020B0604030504040204" pitchFamily="34" charset="0"/>
                <a:cs typeface="Tahoma" panose="020B0604030504040204" pitchFamily="34" charset="0"/>
              </a:rPr>
              <a:t>       </a:t>
            </a:r>
            <a:r>
              <a:rPr lang="en-US" sz="1800">
                <a:ea typeface="Tahoma" panose="020B0604030504040204" pitchFamily="34" charset="0"/>
                <a:cs typeface="Tahoma" panose="020B0604030504040204" pitchFamily="34" charset="0"/>
              </a:rPr>
              <a:t>+ Thuật toán có cắt tỉa sau khi tạo ra nhằm loại bỏ các cành không có tác dụng</a:t>
            </a:r>
            <a:r>
              <a:rPr lang="en-US" sz="1800" b="1">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3960000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18</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latin typeface="+mj-lt"/>
              </a:rPr>
              <a:t>Random Forest	(RF)</a:t>
            </a:r>
            <a:endParaRPr lang="en-US" dirty="0">
              <a:latin typeface="+mj-lt"/>
            </a:endParaRP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3"/>
            <a:ext cx="8673846" cy="5216627"/>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vi-VN" sz="1800">
                <a:ea typeface="Tahoma" panose="020B0604030504040204" pitchFamily="34" charset="0"/>
                <a:cs typeface="Tahoma" panose="020B0604030504040204" pitchFamily="34" charset="0"/>
              </a:rPr>
              <a:t>Random forest (RF) là một phương pháp của Leo Breiman (2001) cho cả 2 bài toán Classification và Regression</a:t>
            </a:r>
            <a:endParaRPr lang="en-US" sz="1800" b="1">
              <a:ea typeface="Tahoma" panose="020B0604030504040204" pitchFamily="34" charset="0"/>
              <a:cs typeface="Tahoma" panose="020B0604030504040204" pitchFamily="34" charset="0"/>
            </a:endParaRPr>
          </a:p>
          <a:p>
            <a:pPr>
              <a:lnSpc>
                <a:spcPct val="120000"/>
              </a:lnSpc>
              <a:spcBef>
                <a:spcPts val="1200"/>
              </a:spcBef>
            </a:pPr>
            <a:r>
              <a:rPr lang="en-US" sz="1800">
                <a:ea typeface="Tahoma" panose="020B0604030504040204" pitchFamily="34" charset="0"/>
                <a:cs typeface="Tahoma" panose="020B0604030504040204" pitchFamily="34" charset="0"/>
              </a:rPr>
              <a:t>Dự đoán trên sự kết hợp của nhiều cây quyết định</a:t>
            </a:r>
          </a:p>
          <a:p>
            <a:pPr>
              <a:lnSpc>
                <a:spcPct val="120000"/>
              </a:lnSpc>
              <a:spcBef>
                <a:spcPts val="1200"/>
              </a:spcBef>
            </a:pPr>
            <a:r>
              <a:rPr lang="en-US" sz="1800">
                <a:ea typeface="Tahoma" panose="020B0604030504040204" pitchFamily="34" charset="0"/>
                <a:cs typeface="Tahoma" panose="020B0604030504040204" pitchFamily="34" charset="0"/>
              </a:rPr>
              <a:t>Mỗi cay trong rừng nhẫu nhiên và phát riển theo một cách khác nhau</a:t>
            </a:r>
          </a:p>
          <a:p>
            <a:pPr>
              <a:lnSpc>
                <a:spcPct val="120000"/>
              </a:lnSpc>
              <a:spcBef>
                <a:spcPts val="1200"/>
              </a:spcBef>
            </a:pPr>
            <a:r>
              <a:rPr lang="en-US" sz="1800">
                <a:ea typeface="Tahoma" panose="020B0604030504040204" pitchFamily="34" charset="0"/>
                <a:cs typeface="Tahoma" panose="020B0604030504040204" pitchFamily="34" charset="0"/>
              </a:rPr>
              <a:t>RF là một trong những phương pháp phổ biến và chính xác nhất</a:t>
            </a:r>
          </a:p>
          <a:p>
            <a:pPr marL="0" indent="0">
              <a:lnSpc>
                <a:spcPct val="120000"/>
              </a:lnSpc>
              <a:spcBef>
                <a:spcPts val="1200"/>
              </a:spcBef>
              <a:buNone/>
            </a:pPr>
            <a:endParaRPr lang="en-US" sz="1800">
              <a:ea typeface="Tahoma" panose="020B0604030504040204" pitchFamily="34" charset="0"/>
              <a:cs typeface="Tahoma" panose="020B0604030504040204" pitchFamily="34" charset="0"/>
            </a:endParaRPr>
          </a:p>
        </p:txBody>
      </p:sp>
      <p:pic>
        <p:nvPicPr>
          <p:cNvPr id="7" name="Picture 6" descr="Diagram&#10;&#10;Description automatically generated">
            <a:extLst>
              <a:ext uri="{FF2B5EF4-FFF2-40B4-BE49-F238E27FC236}">
                <a16:creationId xmlns:a16="http://schemas.microsoft.com/office/drawing/2014/main" id="{3046DDE2-0EA6-86D6-D01A-A7C1E431FB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3628" y="3345242"/>
            <a:ext cx="5403850" cy="2746638"/>
          </a:xfrm>
          <a:prstGeom prst="rect">
            <a:avLst/>
          </a:prstGeom>
        </p:spPr>
      </p:pic>
    </p:spTree>
    <p:extLst>
      <p:ext uri="{BB962C8B-B14F-4D97-AF65-F5344CB8AC3E}">
        <p14:creationId xmlns:p14="http://schemas.microsoft.com/office/powerpoint/2010/main" val="2712047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19</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latin typeface="+mj-lt"/>
              </a:rPr>
              <a:t>Random Forest	(RF)</a:t>
            </a:r>
            <a:endParaRPr lang="en-US" dirty="0">
              <a:latin typeface="+mj-lt"/>
            </a:endParaRP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3"/>
            <a:ext cx="8673846" cy="5216627"/>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1200"/>
              </a:spcBef>
              <a:buNone/>
            </a:pPr>
            <a:r>
              <a:rPr lang="vi-VN" sz="1800" b="1">
                <a:ea typeface="Tahoma" panose="020B0604030504040204" pitchFamily="34" charset="0"/>
                <a:cs typeface="Tahoma" panose="020B0604030504040204" pitchFamily="34" charset="0"/>
              </a:rPr>
              <a:t>Random Forest cho bài toán Classification</a:t>
            </a:r>
          </a:p>
          <a:p>
            <a:pPr>
              <a:lnSpc>
                <a:spcPct val="120000"/>
              </a:lnSpc>
              <a:spcBef>
                <a:spcPts val="1200"/>
              </a:spcBef>
              <a:buFont typeface="Arial" panose="020B0604020202020204" pitchFamily="34" charset="0"/>
              <a:buChar char="•"/>
            </a:pPr>
            <a:r>
              <a:rPr lang="vi-VN" sz="1800">
                <a:ea typeface="Tahoma" panose="020B0604030504040204" pitchFamily="34" charset="0"/>
                <a:cs typeface="Tahoma" panose="020B0604030504040204" pitchFamily="34" charset="0"/>
              </a:rPr>
              <a:t>Đầu vào: Tập dữ liệu huấn luyện D</a:t>
            </a:r>
          </a:p>
          <a:p>
            <a:pPr>
              <a:lnSpc>
                <a:spcPct val="120000"/>
              </a:lnSpc>
              <a:spcBef>
                <a:spcPts val="1200"/>
              </a:spcBef>
              <a:buFont typeface="Arial" panose="020B0604020202020204" pitchFamily="34" charset="0"/>
              <a:buChar char="•"/>
            </a:pPr>
            <a:r>
              <a:rPr lang="vi-VN" sz="1800">
                <a:ea typeface="Tahoma" panose="020B0604030504040204" pitchFamily="34" charset="0"/>
                <a:cs typeface="Tahoma" panose="020B0604030504040204" pitchFamily="34" charset="0"/>
              </a:rPr>
              <a:t>Quá trình học: Khởi tạo số lượng cây cần học. Với mỗi cây được học từ một tập dữ</a:t>
            </a:r>
            <a:r>
              <a:rPr lang="en-US" sz="1800">
                <a:ea typeface="Tahoma" panose="020B0604030504040204" pitchFamily="34" charset="0"/>
                <a:cs typeface="Tahoma" panose="020B0604030504040204" pitchFamily="34" charset="0"/>
              </a:rPr>
              <a:t> </a:t>
            </a:r>
            <a:r>
              <a:rPr lang="vi-VN" sz="1800">
                <a:ea typeface="Tahoma" panose="020B0604030504040204" pitchFamily="34" charset="0"/>
                <a:cs typeface="Tahoma" panose="020B0604030504040204" pitchFamily="34" charset="0"/>
              </a:rPr>
              <a:t>liệu ngẫu nhiên Di có trùng lặp được chọn từ tập D. Tại mỗi node, chọn ngẫu nhiên một tập</a:t>
            </a:r>
            <a:r>
              <a:rPr lang="en-US" sz="1800">
                <a:ea typeface="Tahoma" panose="020B0604030504040204" pitchFamily="34" charset="0"/>
                <a:cs typeface="Tahoma" panose="020B0604030504040204" pitchFamily="34" charset="0"/>
              </a:rPr>
              <a:t> </a:t>
            </a:r>
            <a:r>
              <a:rPr lang="vi-VN" sz="1800">
                <a:ea typeface="Tahoma" panose="020B0604030504040204" pitchFamily="34" charset="0"/>
                <a:cs typeface="Tahoma" panose="020B0604030504040204" pitchFamily="34" charset="0"/>
              </a:rPr>
              <a:t>thuộc tính S và phát triển cây theo thuộc tính S tới kích thước tối đa mà</a:t>
            </a:r>
            <a:r>
              <a:rPr lang="en-US" sz="1800">
                <a:ea typeface="Tahoma" panose="020B0604030504040204" pitchFamily="34" charset="0"/>
                <a:cs typeface="Tahoma" panose="020B0604030504040204" pitchFamily="34" charset="0"/>
              </a:rPr>
              <a:t> </a:t>
            </a:r>
            <a:r>
              <a:rPr lang="vi-VN" sz="1800">
                <a:ea typeface="Tahoma" panose="020B0604030504040204" pitchFamily="34" charset="0"/>
                <a:cs typeface="Tahoma" panose="020B0604030504040204" pitchFamily="34" charset="0"/>
              </a:rPr>
              <a:t>không có cắt tỉa.</a:t>
            </a:r>
          </a:p>
          <a:p>
            <a:pPr>
              <a:lnSpc>
                <a:spcPct val="120000"/>
              </a:lnSpc>
              <a:spcBef>
                <a:spcPts val="1200"/>
              </a:spcBef>
              <a:buFont typeface="Arial" panose="020B0604020202020204" pitchFamily="34" charset="0"/>
              <a:buChar char="•"/>
            </a:pPr>
            <a:r>
              <a:rPr lang="vi-VN" sz="1800">
                <a:ea typeface="Tahoma" panose="020B0604030504040204" pitchFamily="34" charset="0"/>
                <a:cs typeface="Tahoma" panose="020B0604030504040204" pitchFamily="34" charset="0"/>
              </a:rPr>
              <a:t>Dự đoán: Dự đoán bằng cách lấy tr</a:t>
            </a:r>
            <a:r>
              <a:rPr lang="en-US" sz="1800">
                <a:ea typeface="Tahoma" panose="020B0604030504040204" pitchFamily="34" charset="0"/>
                <a:cs typeface="Tahoma" panose="020B0604030504040204" pitchFamily="34" charset="0"/>
              </a:rPr>
              <a:t>u</a:t>
            </a:r>
            <a:r>
              <a:rPr lang="vi-VN" sz="1800">
                <a:ea typeface="Tahoma" panose="020B0604030504040204" pitchFamily="34" charset="0"/>
                <a:cs typeface="Tahoma" panose="020B0604030504040204" pitchFamily="34" charset="0"/>
              </a:rPr>
              <a:t>ng bình tất cả các dự đoán từ mỗi cây độc lập</a:t>
            </a:r>
            <a:endParaRPr lang="en-US" sz="180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28087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824606-C055-F661-0CDD-75A0F072CE39}"/>
              </a:ext>
            </a:extLst>
          </p:cNvPr>
          <p:cNvSpPr>
            <a:spLocks noGrp="1"/>
          </p:cNvSpPr>
          <p:nvPr>
            <p:ph type="sldNum" sz="quarter" idx="12"/>
          </p:nvPr>
        </p:nvSpPr>
        <p:spPr/>
        <p:txBody>
          <a:bodyPr/>
          <a:lstStyle/>
          <a:p>
            <a:fld id="{9EA0BE3B-158A-4EDF-80DC-E394A0D1600F}" type="slidenum">
              <a:rPr lang="en-US" smtClean="0"/>
              <a:pPr/>
              <a:t>2</a:t>
            </a:fld>
            <a:endParaRPr lang="en-US" dirty="0"/>
          </a:p>
        </p:txBody>
      </p:sp>
      <p:sp>
        <p:nvSpPr>
          <p:cNvPr id="3" name="Title 2">
            <a:extLst>
              <a:ext uri="{FF2B5EF4-FFF2-40B4-BE49-F238E27FC236}">
                <a16:creationId xmlns:a16="http://schemas.microsoft.com/office/drawing/2014/main" id="{D4D65836-61ED-7A87-C126-F5716C4679D3}"/>
              </a:ext>
            </a:extLst>
          </p:cNvPr>
          <p:cNvSpPr>
            <a:spLocks noGrp="1"/>
          </p:cNvSpPr>
          <p:nvPr>
            <p:ph type="title"/>
          </p:nvPr>
        </p:nvSpPr>
        <p:spPr/>
        <p:txBody>
          <a:bodyPr/>
          <a:lstStyle/>
          <a:p>
            <a:r>
              <a:rPr lang="en-US" dirty="0">
                <a:latin typeface="+mj-lt"/>
              </a:rPr>
              <a:t>Nội dung</a:t>
            </a:r>
          </a:p>
        </p:txBody>
      </p:sp>
      <p:sp>
        <p:nvSpPr>
          <p:cNvPr id="8" name="Content Placeholder 1">
            <a:extLst>
              <a:ext uri="{FF2B5EF4-FFF2-40B4-BE49-F238E27FC236}">
                <a16:creationId xmlns:a16="http://schemas.microsoft.com/office/drawing/2014/main" id="{6CBF356C-9CB9-CC40-9A30-53A1D6114451}"/>
              </a:ext>
            </a:extLst>
          </p:cNvPr>
          <p:cNvSpPr txBox="1">
            <a:spLocks/>
          </p:cNvSpPr>
          <p:nvPr/>
        </p:nvSpPr>
        <p:spPr>
          <a:xfrm>
            <a:off x="628650" y="1081913"/>
            <a:ext cx="78867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Font typeface="+mj-lt"/>
              <a:buAutoNum type="arabicPeriod"/>
            </a:pPr>
            <a:r>
              <a:rPr lang="en-US" sz="2600" b="1" dirty="0">
                <a:latin typeface="+mj-lt"/>
              </a:rPr>
              <a:t>Giới thiệu chung </a:t>
            </a:r>
          </a:p>
          <a:p>
            <a:pPr marL="514350" indent="-514350">
              <a:lnSpc>
                <a:spcPct val="150000"/>
              </a:lnSpc>
              <a:buFont typeface="+mj-lt"/>
              <a:buAutoNum type="arabicPeriod"/>
            </a:pPr>
            <a:r>
              <a:rPr lang="en-US" sz="2600" b="1">
                <a:latin typeface="+mj-lt"/>
              </a:rPr>
              <a:t>Dữ liệu và tiền xử lý dữ liệu</a:t>
            </a:r>
            <a:endParaRPr lang="en-US" sz="2600" b="1" dirty="0">
              <a:latin typeface="+mj-lt"/>
            </a:endParaRPr>
          </a:p>
          <a:p>
            <a:pPr marL="514350" indent="-514350">
              <a:lnSpc>
                <a:spcPct val="150000"/>
              </a:lnSpc>
              <a:buFont typeface="+mj-lt"/>
              <a:buAutoNum type="arabicPeriod"/>
            </a:pPr>
            <a:r>
              <a:rPr lang="en-US" sz="2600" b="1" dirty="0">
                <a:latin typeface="+mj-lt"/>
              </a:rPr>
              <a:t>Mô hình có giám sát</a:t>
            </a:r>
          </a:p>
          <a:p>
            <a:pPr marL="514350" indent="-514350">
              <a:lnSpc>
                <a:spcPct val="150000"/>
              </a:lnSpc>
              <a:buFont typeface="+mj-lt"/>
              <a:buAutoNum type="arabicPeriod"/>
            </a:pPr>
            <a:r>
              <a:rPr lang="en-US" sz="2600" b="1" dirty="0">
                <a:latin typeface="+mj-lt"/>
              </a:rPr>
              <a:t>Mô hình không giám sát</a:t>
            </a:r>
          </a:p>
          <a:p>
            <a:pPr marL="514350" indent="-514350">
              <a:lnSpc>
                <a:spcPct val="150000"/>
              </a:lnSpc>
              <a:buFont typeface="+mj-lt"/>
              <a:buAutoNum type="arabicPeriod"/>
            </a:pPr>
            <a:r>
              <a:rPr lang="en-US" sz="2600" b="1" dirty="0">
                <a:latin typeface="+mj-lt"/>
              </a:rPr>
              <a:t>Kết luận</a:t>
            </a:r>
          </a:p>
        </p:txBody>
      </p:sp>
    </p:spTree>
    <p:extLst>
      <p:ext uri="{BB962C8B-B14F-4D97-AF65-F5344CB8AC3E}">
        <p14:creationId xmlns:p14="http://schemas.microsoft.com/office/powerpoint/2010/main" val="2115890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20</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latin typeface="+mj-lt"/>
              </a:rPr>
              <a:t>Random Forest	(RF)</a:t>
            </a:r>
            <a:endParaRPr lang="en-US" dirty="0">
              <a:latin typeface="+mj-lt"/>
            </a:endParaRPr>
          </a:p>
        </p:txBody>
      </p:sp>
      <p:pic>
        <p:nvPicPr>
          <p:cNvPr id="5" name="Picture 4" descr="Chart, bar chart&#10;&#10;Description automatically generated">
            <a:extLst>
              <a:ext uri="{FF2B5EF4-FFF2-40B4-BE49-F238E27FC236}">
                <a16:creationId xmlns:a16="http://schemas.microsoft.com/office/drawing/2014/main" id="{CCA65848-A683-3B2B-563F-0EDE54ADE6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0823" y="832778"/>
            <a:ext cx="5296292" cy="2596222"/>
          </a:xfrm>
          <a:prstGeom prst="rect">
            <a:avLst/>
          </a:prstGeom>
        </p:spPr>
      </p:pic>
      <p:pic>
        <p:nvPicPr>
          <p:cNvPr id="7" name="Picture 6" descr="Chart, bar chart&#10;&#10;Description automatically generated">
            <a:extLst>
              <a:ext uri="{FF2B5EF4-FFF2-40B4-BE49-F238E27FC236}">
                <a16:creationId xmlns:a16="http://schemas.microsoft.com/office/drawing/2014/main" id="{CE5C0400-1F1A-ADF8-7D3B-DC0C53DAB6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0823" y="3731426"/>
            <a:ext cx="5304775" cy="2600380"/>
          </a:xfrm>
          <a:prstGeom prst="rect">
            <a:avLst/>
          </a:prstGeom>
        </p:spPr>
      </p:pic>
      <p:sp>
        <p:nvSpPr>
          <p:cNvPr id="8" name="TextBox 7">
            <a:extLst>
              <a:ext uri="{FF2B5EF4-FFF2-40B4-BE49-F238E27FC236}">
                <a16:creationId xmlns:a16="http://schemas.microsoft.com/office/drawing/2014/main" id="{9EAD43D0-8364-C8D8-D0D2-15CB4FF2F766}"/>
              </a:ext>
            </a:extLst>
          </p:cNvPr>
          <p:cNvSpPr txBox="1"/>
          <p:nvPr/>
        </p:nvSpPr>
        <p:spPr>
          <a:xfrm flipH="1">
            <a:off x="2527913" y="1003070"/>
            <a:ext cx="4302111" cy="369332"/>
          </a:xfrm>
          <a:prstGeom prst="rect">
            <a:avLst/>
          </a:prstGeom>
          <a:noFill/>
        </p:spPr>
        <p:txBody>
          <a:bodyPr wrap="square" rtlCol="0">
            <a:spAutoFit/>
          </a:bodyPr>
          <a:lstStyle/>
          <a:p>
            <a:r>
              <a:rPr lang="en-US"/>
              <a:t>Max_features = sqrt(max_features)</a:t>
            </a:r>
          </a:p>
        </p:txBody>
      </p:sp>
      <p:sp>
        <p:nvSpPr>
          <p:cNvPr id="10" name="TextBox 9">
            <a:extLst>
              <a:ext uri="{FF2B5EF4-FFF2-40B4-BE49-F238E27FC236}">
                <a16:creationId xmlns:a16="http://schemas.microsoft.com/office/drawing/2014/main" id="{64A70086-B198-A3F5-657C-53F8DBFB3F6A}"/>
              </a:ext>
            </a:extLst>
          </p:cNvPr>
          <p:cNvSpPr txBox="1"/>
          <p:nvPr/>
        </p:nvSpPr>
        <p:spPr>
          <a:xfrm flipH="1">
            <a:off x="2527913" y="3903301"/>
            <a:ext cx="3474209" cy="369332"/>
          </a:xfrm>
          <a:prstGeom prst="rect">
            <a:avLst/>
          </a:prstGeom>
          <a:noFill/>
        </p:spPr>
        <p:txBody>
          <a:bodyPr wrap="square" rtlCol="0">
            <a:spAutoFit/>
          </a:bodyPr>
          <a:lstStyle/>
          <a:p>
            <a:r>
              <a:rPr lang="en-US"/>
              <a:t>Max_features = max_features</a:t>
            </a:r>
          </a:p>
        </p:txBody>
      </p:sp>
    </p:spTree>
    <p:extLst>
      <p:ext uri="{BB962C8B-B14F-4D97-AF65-F5344CB8AC3E}">
        <p14:creationId xmlns:p14="http://schemas.microsoft.com/office/powerpoint/2010/main" val="33650854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 bar chart&#10;&#10;Description automatically generated">
            <a:extLst>
              <a:ext uri="{FF2B5EF4-FFF2-40B4-BE49-F238E27FC236}">
                <a16:creationId xmlns:a16="http://schemas.microsoft.com/office/drawing/2014/main" id="{57E7A486-D415-7955-3FDB-FCE04B47A8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0823" y="3702452"/>
            <a:ext cx="5296292" cy="2596222"/>
          </a:xfrm>
          <a:prstGeom prst="rect">
            <a:avLst/>
          </a:prstGeom>
        </p:spPr>
      </p:pic>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21</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latin typeface="+mj-lt"/>
              </a:rPr>
              <a:t>Random Forest	(RF)</a:t>
            </a:r>
            <a:endParaRPr lang="en-US" dirty="0">
              <a:latin typeface="+mj-lt"/>
            </a:endParaRPr>
          </a:p>
        </p:txBody>
      </p:sp>
      <p:pic>
        <p:nvPicPr>
          <p:cNvPr id="5" name="Picture 4" descr="Chart, bar chart&#10;&#10;Description automatically generated">
            <a:extLst>
              <a:ext uri="{FF2B5EF4-FFF2-40B4-BE49-F238E27FC236}">
                <a16:creationId xmlns:a16="http://schemas.microsoft.com/office/drawing/2014/main" id="{CCA65848-A683-3B2B-563F-0EDE54ADE6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0823" y="832778"/>
            <a:ext cx="5296292" cy="2596222"/>
          </a:xfrm>
          <a:prstGeom prst="rect">
            <a:avLst/>
          </a:prstGeom>
        </p:spPr>
      </p:pic>
      <p:sp>
        <p:nvSpPr>
          <p:cNvPr id="8" name="TextBox 7">
            <a:extLst>
              <a:ext uri="{FF2B5EF4-FFF2-40B4-BE49-F238E27FC236}">
                <a16:creationId xmlns:a16="http://schemas.microsoft.com/office/drawing/2014/main" id="{9EAD43D0-8364-C8D8-D0D2-15CB4FF2F766}"/>
              </a:ext>
            </a:extLst>
          </p:cNvPr>
          <p:cNvSpPr txBox="1"/>
          <p:nvPr/>
        </p:nvSpPr>
        <p:spPr>
          <a:xfrm flipH="1">
            <a:off x="2527913" y="1003070"/>
            <a:ext cx="4302111" cy="369332"/>
          </a:xfrm>
          <a:prstGeom prst="rect">
            <a:avLst/>
          </a:prstGeom>
          <a:noFill/>
        </p:spPr>
        <p:txBody>
          <a:bodyPr wrap="square" rtlCol="0">
            <a:spAutoFit/>
          </a:bodyPr>
          <a:lstStyle/>
          <a:p>
            <a:r>
              <a:rPr lang="en-US"/>
              <a:t>Max_features = sqrt(max_features)</a:t>
            </a:r>
          </a:p>
        </p:txBody>
      </p:sp>
      <p:sp>
        <p:nvSpPr>
          <p:cNvPr id="10" name="TextBox 9">
            <a:extLst>
              <a:ext uri="{FF2B5EF4-FFF2-40B4-BE49-F238E27FC236}">
                <a16:creationId xmlns:a16="http://schemas.microsoft.com/office/drawing/2014/main" id="{64A70086-B198-A3F5-657C-53F8DBFB3F6A}"/>
              </a:ext>
            </a:extLst>
          </p:cNvPr>
          <p:cNvSpPr txBox="1"/>
          <p:nvPr/>
        </p:nvSpPr>
        <p:spPr>
          <a:xfrm flipH="1">
            <a:off x="2527913" y="3903301"/>
            <a:ext cx="3474209" cy="369332"/>
          </a:xfrm>
          <a:prstGeom prst="rect">
            <a:avLst/>
          </a:prstGeom>
          <a:noFill/>
        </p:spPr>
        <p:txBody>
          <a:bodyPr wrap="square" rtlCol="0">
            <a:spAutoFit/>
          </a:bodyPr>
          <a:lstStyle/>
          <a:p>
            <a:r>
              <a:rPr lang="en-US"/>
              <a:t>Max_features = max_features</a:t>
            </a:r>
          </a:p>
        </p:txBody>
      </p:sp>
    </p:spTree>
    <p:extLst>
      <p:ext uri="{BB962C8B-B14F-4D97-AF65-F5344CB8AC3E}">
        <p14:creationId xmlns:p14="http://schemas.microsoft.com/office/powerpoint/2010/main" val="3590705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22</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Artificial Neural Network (ANN)	</a:t>
            </a:r>
          </a:p>
        </p:txBody>
      </p:sp>
      <p:pic>
        <p:nvPicPr>
          <p:cNvPr id="6" name="Picture 5">
            <a:extLst>
              <a:ext uri="{FF2B5EF4-FFF2-40B4-BE49-F238E27FC236}">
                <a16:creationId xmlns:a16="http://schemas.microsoft.com/office/drawing/2014/main" id="{4D7BF8F7-7C56-2D56-32B8-4906654684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7752" y="3224981"/>
            <a:ext cx="3661202" cy="2196721"/>
          </a:xfrm>
          <a:prstGeom prst="rect">
            <a:avLst/>
          </a:prstGeom>
        </p:spPr>
      </p:pic>
      <p:sp>
        <p:nvSpPr>
          <p:cNvPr id="7" name="TextBox 6">
            <a:extLst>
              <a:ext uri="{FF2B5EF4-FFF2-40B4-BE49-F238E27FC236}">
                <a16:creationId xmlns:a16="http://schemas.microsoft.com/office/drawing/2014/main" id="{16A27E4D-30BA-86C1-0A9C-72E56C66D1DB}"/>
              </a:ext>
            </a:extLst>
          </p:cNvPr>
          <p:cNvSpPr txBox="1"/>
          <p:nvPr/>
        </p:nvSpPr>
        <p:spPr>
          <a:xfrm>
            <a:off x="593789" y="5591198"/>
            <a:ext cx="8315134" cy="646331"/>
          </a:xfrm>
          <a:prstGeom prst="rect">
            <a:avLst/>
          </a:prstGeom>
          <a:noFill/>
        </p:spPr>
        <p:txBody>
          <a:bodyPr wrap="square" rtlCol="0">
            <a:spAutoFit/>
          </a:bodyPr>
          <a:lstStyle/>
          <a:p>
            <a:r>
              <a:rPr lang="en-US" sz="1200" dirty="0"/>
              <a:t>https://scitechdaily.com/how-the-brain-makes-memories-and-uses-time-travel-to-remember</a:t>
            </a:r>
          </a:p>
          <a:p>
            <a:r>
              <a:rPr lang="en-US" sz="1200" dirty="0"/>
              <a:t>https://towardsdatascience.com/everything-you-need-to-know-about-neural-networks-and-backpropagation-machine-learning-made-easy-e5285bc2be3a</a:t>
            </a:r>
          </a:p>
        </p:txBody>
      </p:sp>
      <p:pic>
        <p:nvPicPr>
          <p:cNvPr id="10" name="Picture 9">
            <a:extLst>
              <a:ext uri="{FF2B5EF4-FFF2-40B4-BE49-F238E27FC236}">
                <a16:creationId xmlns:a16="http://schemas.microsoft.com/office/drawing/2014/main" id="{ED199C5D-6ACD-E9CC-2FC0-18329D052F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7752" y="887394"/>
            <a:ext cx="3661202" cy="2059132"/>
          </a:xfrm>
          <a:prstGeom prst="rect">
            <a:avLst/>
          </a:prstGeom>
        </p:spPr>
      </p:pic>
      <p:sp>
        <p:nvSpPr>
          <p:cNvPr id="11" name="Content Placeholder 2">
            <a:extLst>
              <a:ext uri="{FF2B5EF4-FFF2-40B4-BE49-F238E27FC236}">
                <a16:creationId xmlns:a16="http://schemas.microsoft.com/office/drawing/2014/main" id="{99140014-D8BD-28E0-2EBA-A41E5859DE0E}"/>
              </a:ext>
            </a:extLst>
          </p:cNvPr>
          <p:cNvSpPr txBox="1">
            <a:spLocks/>
          </p:cNvSpPr>
          <p:nvPr/>
        </p:nvSpPr>
        <p:spPr>
          <a:xfrm>
            <a:off x="468630" y="875254"/>
            <a:ext cx="4103370" cy="4546448"/>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sz="1800" dirty="0">
                <a:ea typeface="Tahoma" panose="020B0604030504040204" pitchFamily="34" charset="0"/>
                <a:cs typeface="Tahoma" panose="020B0604030504040204" pitchFamily="34" charset="0"/>
              </a:rPr>
              <a:t>Mô phỏng hệ thống thần kinh trong bộ não con người.</a:t>
            </a:r>
          </a:p>
          <a:p>
            <a:pPr>
              <a:lnSpc>
                <a:spcPct val="120000"/>
              </a:lnSpc>
              <a:spcBef>
                <a:spcPts val="1200"/>
              </a:spcBef>
            </a:pPr>
            <a:r>
              <a:rPr lang="en-US" sz="1800" dirty="0">
                <a:ea typeface="Tahoma" panose="020B0604030504040204" pitchFamily="34" charset="0"/>
                <a:cs typeface="Tahoma" panose="020B0604030504040204" pitchFamily="34" charset="0"/>
              </a:rPr>
              <a:t>Neuron chuyển tiếp mang thông điệp, xử lý một phần thông tin.</a:t>
            </a:r>
          </a:p>
          <a:p>
            <a:pPr>
              <a:lnSpc>
                <a:spcPct val="120000"/>
              </a:lnSpc>
              <a:spcBef>
                <a:spcPts val="1200"/>
              </a:spcBef>
            </a:pPr>
            <a:r>
              <a:rPr lang="en-US" sz="1800" dirty="0">
                <a:ea typeface="Tahoma" panose="020B0604030504040204" pitchFamily="34" charset="0"/>
                <a:cs typeface="Tahoma" panose="020B0604030504040204" pitchFamily="34" charset="0"/>
              </a:rPr>
              <a:t>Khả năng của ANN phụ thuộc các yếu tố:</a:t>
            </a:r>
          </a:p>
          <a:p>
            <a:pPr lvl="1">
              <a:lnSpc>
                <a:spcPct val="120000"/>
              </a:lnSpc>
              <a:spcBef>
                <a:spcPts val="1200"/>
              </a:spcBef>
            </a:pPr>
            <a:r>
              <a:rPr lang="en-US" sz="1800" dirty="0">
                <a:ea typeface="Tahoma" panose="020B0604030504040204" pitchFamily="34" charset="0"/>
                <a:cs typeface="Tahoma" panose="020B0604030504040204" pitchFamily="34" charset="0"/>
              </a:rPr>
              <a:t>Kiến trúc mạng</a:t>
            </a:r>
          </a:p>
          <a:p>
            <a:pPr lvl="1">
              <a:lnSpc>
                <a:spcPct val="120000"/>
              </a:lnSpc>
              <a:spcBef>
                <a:spcPts val="1200"/>
              </a:spcBef>
            </a:pPr>
            <a:r>
              <a:rPr lang="en-US" sz="1800" dirty="0">
                <a:ea typeface="Tahoma" panose="020B0604030504040204" pitchFamily="34" charset="0"/>
                <a:cs typeface="Tahoma" panose="020B0604030504040204" pitchFamily="34" charset="0"/>
              </a:rPr>
              <a:t>Tính chất đầu vào, ra</a:t>
            </a:r>
          </a:p>
          <a:p>
            <a:pPr lvl="1">
              <a:lnSpc>
                <a:spcPct val="120000"/>
              </a:lnSpc>
              <a:spcBef>
                <a:spcPts val="1200"/>
              </a:spcBef>
            </a:pPr>
            <a:r>
              <a:rPr lang="en-US" sz="1800" dirty="0">
                <a:ea typeface="Tahoma" panose="020B0604030504040204" pitchFamily="34" charset="0"/>
                <a:cs typeface="Tahoma" panose="020B0604030504040204" pitchFamily="34" charset="0"/>
              </a:rPr>
              <a:t>Thuật toán học</a:t>
            </a:r>
          </a:p>
          <a:p>
            <a:pPr lvl="1">
              <a:lnSpc>
                <a:spcPct val="120000"/>
              </a:lnSpc>
              <a:spcBef>
                <a:spcPts val="1200"/>
              </a:spcBef>
            </a:pPr>
            <a:r>
              <a:rPr lang="en-US" sz="1800" dirty="0">
                <a:ea typeface="Tahoma" panose="020B0604030504040204" pitchFamily="34" charset="0"/>
                <a:cs typeface="Tahoma" panose="020B0604030504040204" pitchFamily="34" charset="0"/>
              </a:rPr>
              <a:t>Dữ liệu huấn luyện</a:t>
            </a:r>
          </a:p>
        </p:txBody>
      </p:sp>
    </p:spTree>
    <p:extLst>
      <p:ext uri="{BB962C8B-B14F-4D97-AF65-F5344CB8AC3E}">
        <p14:creationId xmlns:p14="http://schemas.microsoft.com/office/powerpoint/2010/main" val="694045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2" end="2"/>
                                            </p:txEl>
                                          </p:spTgt>
                                        </p:tgtEl>
                                        <p:attrNameLst>
                                          <p:attrName>style.visibility</p:attrName>
                                        </p:attrNameLst>
                                      </p:cBhvr>
                                      <p:to>
                                        <p:strVal val="visible"/>
                                      </p:to>
                                    </p:set>
                                    <p:animEffect transition="in" filter="fade">
                                      <p:cBhvr>
                                        <p:cTn id="12" dur="500"/>
                                        <p:tgtEl>
                                          <p:spTgt spid="1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xEl>
                                              <p:pRg st="3" end="3"/>
                                            </p:txEl>
                                          </p:spTgt>
                                        </p:tgtEl>
                                        <p:attrNameLst>
                                          <p:attrName>style.visibility</p:attrName>
                                        </p:attrNameLst>
                                      </p:cBhvr>
                                      <p:to>
                                        <p:strVal val="visible"/>
                                      </p:to>
                                    </p:set>
                                    <p:animEffect transition="in" filter="fade">
                                      <p:cBhvr>
                                        <p:cTn id="17" dur="500"/>
                                        <p:tgtEl>
                                          <p:spTgt spid="11">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xEl>
                                              <p:pRg st="4" end="4"/>
                                            </p:txEl>
                                          </p:spTgt>
                                        </p:tgtEl>
                                        <p:attrNameLst>
                                          <p:attrName>style.visibility</p:attrName>
                                        </p:attrNameLst>
                                      </p:cBhvr>
                                      <p:to>
                                        <p:strVal val="visible"/>
                                      </p:to>
                                    </p:set>
                                    <p:animEffect transition="in" filter="fade">
                                      <p:cBhvr>
                                        <p:cTn id="22" dur="500"/>
                                        <p:tgtEl>
                                          <p:spTgt spid="11">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xEl>
                                              <p:pRg st="5" end="5"/>
                                            </p:txEl>
                                          </p:spTgt>
                                        </p:tgtEl>
                                        <p:attrNameLst>
                                          <p:attrName>style.visibility</p:attrName>
                                        </p:attrNameLst>
                                      </p:cBhvr>
                                      <p:to>
                                        <p:strVal val="visible"/>
                                      </p:to>
                                    </p:set>
                                    <p:animEffect transition="in" filter="fade">
                                      <p:cBhvr>
                                        <p:cTn id="27" dur="500"/>
                                        <p:tgtEl>
                                          <p:spTgt spid="11">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
                                            <p:txEl>
                                              <p:pRg st="6" end="6"/>
                                            </p:txEl>
                                          </p:spTgt>
                                        </p:tgtEl>
                                        <p:attrNameLst>
                                          <p:attrName>style.visibility</p:attrName>
                                        </p:attrNameLst>
                                      </p:cBhvr>
                                      <p:to>
                                        <p:strVal val="visible"/>
                                      </p:to>
                                    </p:set>
                                    <p:animEffect transition="in" filter="fade">
                                      <p:cBhvr>
                                        <p:cTn id="32"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23</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Artificial Neural Network (ANN)	</a:t>
            </a:r>
          </a:p>
        </p:txBody>
      </p:sp>
      <p:sp>
        <p:nvSpPr>
          <p:cNvPr id="7" name="TextBox 6">
            <a:extLst>
              <a:ext uri="{FF2B5EF4-FFF2-40B4-BE49-F238E27FC236}">
                <a16:creationId xmlns:a16="http://schemas.microsoft.com/office/drawing/2014/main" id="{16A27E4D-30BA-86C1-0A9C-72E56C66D1DB}"/>
              </a:ext>
            </a:extLst>
          </p:cNvPr>
          <p:cNvSpPr txBox="1"/>
          <p:nvPr/>
        </p:nvSpPr>
        <p:spPr>
          <a:xfrm>
            <a:off x="593789" y="5591198"/>
            <a:ext cx="8315134" cy="461665"/>
          </a:xfrm>
          <a:prstGeom prst="rect">
            <a:avLst/>
          </a:prstGeom>
          <a:noFill/>
        </p:spPr>
        <p:txBody>
          <a:bodyPr wrap="square" rtlCol="0">
            <a:spAutoFit/>
          </a:bodyPr>
          <a:lstStyle/>
          <a:p>
            <a:r>
              <a:rPr lang="en-US" sz="1200" dirty="0"/>
              <a:t>Patterson, James Cameron. Managing a real-time massively-parallel neural architecture. The University of Manchester (United Kingdom), 2012.</a:t>
            </a:r>
          </a:p>
        </p:txBody>
      </p:sp>
      <p:pic>
        <p:nvPicPr>
          <p:cNvPr id="5" name="Picture 4">
            <a:extLst>
              <a:ext uri="{FF2B5EF4-FFF2-40B4-BE49-F238E27FC236}">
                <a16:creationId xmlns:a16="http://schemas.microsoft.com/office/drawing/2014/main" id="{69B27437-C154-412D-3284-D3166890C5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7974" y="1244563"/>
            <a:ext cx="7148052" cy="4087004"/>
          </a:xfrm>
          <a:prstGeom prst="rect">
            <a:avLst/>
          </a:prstGeom>
        </p:spPr>
      </p:pic>
    </p:spTree>
    <p:extLst>
      <p:ext uri="{BB962C8B-B14F-4D97-AF65-F5344CB8AC3E}">
        <p14:creationId xmlns:p14="http://schemas.microsoft.com/office/powerpoint/2010/main" val="5789224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24</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Artificial Neural Network (ANN)	</a:t>
            </a:r>
          </a:p>
        </p:txBody>
      </p:sp>
      <p:sp>
        <p:nvSpPr>
          <p:cNvPr id="7" name="TextBox 6">
            <a:extLst>
              <a:ext uri="{FF2B5EF4-FFF2-40B4-BE49-F238E27FC236}">
                <a16:creationId xmlns:a16="http://schemas.microsoft.com/office/drawing/2014/main" id="{16A27E4D-30BA-86C1-0A9C-72E56C66D1DB}"/>
              </a:ext>
            </a:extLst>
          </p:cNvPr>
          <p:cNvSpPr txBox="1"/>
          <p:nvPr/>
        </p:nvSpPr>
        <p:spPr>
          <a:xfrm>
            <a:off x="593789" y="5591198"/>
            <a:ext cx="8315134" cy="276999"/>
          </a:xfrm>
          <a:prstGeom prst="rect">
            <a:avLst/>
          </a:prstGeom>
          <a:noFill/>
        </p:spPr>
        <p:txBody>
          <a:bodyPr wrap="square" rtlCol="0">
            <a:spAutoFit/>
          </a:bodyPr>
          <a:lstStyle/>
          <a:p>
            <a:r>
              <a:rPr lang="en-US" sz="1200" dirty="0"/>
              <a:t>https://studymachinelearning.com/activation-functions-in-neural-network</a:t>
            </a:r>
          </a:p>
        </p:txBody>
      </p:sp>
      <p:pic>
        <p:nvPicPr>
          <p:cNvPr id="5" name="Picture 4">
            <a:extLst>
              <a:ext uri="{FF2B5EF4-FFF2-40B4-BE49-F238E27FC236}">
                <a16:creationId xmlns:a16="http://schemas.microsoft.com/office/drawing/2014/main" id="{69B27437-C154-412D-3284-D3166890C5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7974" y="1244563"/>
            <a:ext cx="7148052" cy="4087004"/>
          </a:xfrm>
          <a:prstGeom prst="rect">
            <a:avLst/>
          </a:prstGeom>
        </p:spPr>
      </p:pic>
      <p:pic>
        <p:nvPicPr>
          <p:cNvPr id="6" name="Picture 5">
            <a:extLst>
              <a:ext uri="{FF2B5EF4-FFF2-40B4-BE49-F238E27FC236}">
                <a16:creationId xmlns:a16="http://schemas.microsoft.com/office/drawing/2014/main" id="{7D8E94AC-96C1-F219-A7D6-1A249030B7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9639" y="817023"/>
            <a:ext cx="6265834" cy="2243752"/>
          </a:xfrm>
          <a:prstGeom prst="rect">
            <a:avLst/>
          </a:prstGeom>
        </p:spPr>
      </p:pic>
    </p:spTree>
    <p:extLst>
      <p:ext uri="{BB962C8B-B14F-4D97-AF65-F5344CB8AC3E}">
        <p14:creationId xmlns:p14="http://schemas.microsoft.com/office/powerpoint/2010/main" val="4003157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25</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Artificial Neural Network (ANN)	</a:t>
            </a:r>
          </a:p>
        </p:txBody>
      </p:sp>
      <p:pic>
        <p:nvPicPr>
          <p:cNvPr id="8" name="Graphic 7">
            <a:extLst>
              <a:ext uri="{FF2B5EF4-FFF2-40B4-BE49-F238E27FC236}">
                <a16:creationId xmlns:a16="http://schemas.microsoft.com/office/drawing/2014/main" id="{78744DD0-3290-9319-04D6-96D6A9C4461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3512" y="1337644"/>
            <a:ext cx="7456976" cy="3907409"/>
          </a:xfrm>
          <a:prstGeom prst="rect">
            <a:avLst/>
          </a:prstGeom>
        </p:spPr>
      </p:pic>
      <p:sp>
        <p:nvSpPr>
          <p:cNvPr id="9" name="TextBox 8">
            <a:extLst>
              <a:ext uri="{FF2B5EF4-FFF2-40B4-BE49-F238E27FC236}">
                <a16:creationId xmlns:a16="http://schemas.microsoft.com/office/drawing/2014/main" id="{6A0955B7-4579-091B-4253-EAABA6CCDA02}"/>
              </a:ext>
            </a:extLst>
          </p:cNvPr>
          <p:cNvSpPr txBox="1"/>
          <p:nvPr/>
        </p:nvSpPr>
        <p:spPr>
          <a:xfrm>
            <a:off x="801329" y="5262258"/>
            <a:ext cx="7541342" cy="646331"/>
          </a:xfrm>
          <a:prstGeom prst="rect">
            <a:avLst/>
          </a:prstGeom>
          <a:noFill/>
        </p:spPr>
        <p:txBody>
          <a:bodyPr wrap="square" rtlCol="0">
            <a:spAutoFit/>
          </a:bodyPr>
          <a:lstStyle/>
          <a:p>
            <a:pPr algn="ctr"/>
            <a:r>
              <a:rPr lang="en-US" b="1" i="0" dirty="0">
                <a:effectLst/>
                <a:latin typeface="Arial" panose="020B0604020202020204" pitchFamily="34" charset="0"/>
              </a:rPr>
              <a:t>Độ chính xác trên bộ dữ liệu xác thực qua từng epoch khi tốt độ học là 0.1, 0.01, 0.001.</a:t>
            </a:r>
            <a:endParaRPr lang="en-US" b="1" dirty="0"/>
          </a:p>
        </p:txBody>
      </p:sp>
    </p:spTree>
    <p:extLst>
      <p:ext uri="{BB962C8B-B14F-4D97-AF65-F5344CB8AC3E}">
        <p14:creationId xmlns:p14="http://schemas.microsoft.com/office/powerpoint/2010/main" val="28030390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26</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Artificial Neural Network (ANN)	</a:t>
            </a:r>
          </a:p>
        </p:txBody>
      </p:sp>
      <p:pic>
        <p:nvPicPr>
          <p:cNvPr id="5" name="Graphic 4">
            <a:extLst>
              <a:ext uri="{FF2B5EF4-FFF2-40B4-BE49-F238E27FC236}">
                <a16:creationId xmlns:a16="http://schemas.microsoft.com/office/drawing/2014/main" id="{C1911FE4-ED37-340D-1678-0682483A3D2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3226" y="1363412"/>
            <a:ext cx="7177548" cy="3816544"/>
          </a:xfrm>
          <a:prstGeom prst="rect">
            <a:avLst/>
          </a:prstGeom>
        </p:spPr>
      </p:pic>
      <p:sp>
        <p:nvSpPr>
          <p:cNvPr id="6" name="TextBox 5">
            <a:extLst>
              <a:ext uri="{FF2B5EF4-FFF2-40B4-BE49-F238E27FC236}">
                <a16:creationId xmlns:a16="http://schemas.microsoft.com/office/drawing/2014/main" id="{A4040DF0-C024-25BE-150A-B4F54BC79276}"/>
              </a:ext>
            </a:extLst>
          </p:cNvPr>
          <p:cNvSpPr txBox="1"/>
          <p:nvPr/>
        </p:nvSpPr>
        <p:spPr>
          <a:xfrm>
            <a:off x="801329" y="5262258"/>
            <a:ext cx="7541342" cy="646331"/>
          </a:xfrm>
          <a:prstGeom prst="rect">
            <a:avLst/>
          </a:prstGeom>
          <a:noFill/>
        </p:spPr>
        <p:txBody>
          <a:bodyPr wrap="square" rtlCol="0">
            <a:spAutoFit/>
          </a:bodyPr>
          <a:lstStyle/>
          <a:p>
            <a:pPr algn="ctr"/>
            <a:r>
              <a:rPr lang="vi-VN" b="1" i="0" dirty="0">
                <a:effectLst/>
                <a:latin typeface="Arial" panose="020B0604020202020204" pitchFamily="34" charset="0"/>
              </a:rPr>
              <a:t>Độ chính xác trên tập xác thực ứng với số lượng mẫu huấn luyện khác nhau khi sử</a:t>
            </a:r>
            <a:r>
              <a:rPr lang="en-US" b="1" i="0" dirty="0">
                <a:effectLst/>
                <a:latin typeface="Arial" panose="020B0604020202020204" pitchFamily="34" charset="0"/>
              </a:rPr>
              <a:t> </a:t>
            </a:r>
            <a:r>
              <a:rPr lang="vi-VN" b="1" i="0" dirty="0">
                <a:effectLst/>
                <a:latin typeface="Arial" panose="020B0604020202020204" pitchFamily="34" charset="0"/>
              </a:rPr>
              <a:t>dụng các hàm kích hoạt </a:t>
            </a:r>
            <a:r>
              <a:rPr lang="vi-VN" b="1" i="0" dirty="0" err="1">
                <a:effectLst/>
                <a:latin typeface="Arial" panose="020B0604020202020204" pitchFamily="34" charset="0"/>
              </a:rPr>
              <a:t>Sigmoid</a:t>
            </a:r>
            <a:r>
              <a:rPr lang="vi-VN" b="1" i="0" dirty="0">
                <a:effectLst/>
                <a:latin typeface="Arial" panose="020B0604020202020204" pitchFamily="34" charset="0"/>
              </a:rPr>
              <a:t>, Tanh, và </a:t>
            </a:r>
            <a:r>
              <a:rPr lang="vi-VN" b="1" i="0" dirty="0" err="1">
                <a:effectLst/>
                <a:latin typeface="Arial" panose="020B0604020202020204" pitchFamily="34" charset="0"/>
              </a:rPr>
              <a:t>ReLU</a:t>
            </a:r>
            <a:r>
              <a:rPr lang="en-US" b="1" i="0" dirty="0">
                <a:effectLst/>
                <a:latin typeface="Arial" panose="020B0604020202020204" pitchFamily="34" charset="0"/>
              </a:rPr>
              <a:t>.</a:t>
            </a:r>
            <a:endParaRPr lang="en-US" b="1" dirty="0"/>
          </a:p>
        </p:txBody>
      </p:sp>
    </p:spTree>
    <p:extLst>
      <p:ext uri="{BB962C8B-B14F-4D97-AF65-F5344CB8AC3E}">
        <p14:creationId xmlns:p14="http://schemas.microsoft.com/office/powerpoint/2010/main" val="5515109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27</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Artificial Neural Network (ANN)	</a:t>
            </a:r>
          </a:p>
        </p:txBody>
      </p:sp>
      <p:pic>
        <p:nvPicPr>
          <p:cNvPr id="5" name="Picture 4">
            <a:extLst>
              <a:ext uri="{FF2B5EF4-FFF2-40B4-BE49-F238E27FC236}">
                <a16:creationId xmlns:a16="http://schemas.microsoft.com/office/drawing/2014/main" id="{D6EC3EFA-CA32-CE4E-00F9-54BA80302EFA}"/>
              </a:ext>
            </a:extLst>
          </p:cNvPr>
          <p:cNvPicPr>
            <a:picLocks noChangeAspect="1"/>
          </p:cNvPicPr>
          <p:nvPr/>
        </p:nvPicPr>
        <p:blipFill>
          <a:blip r:embed="rId3"/>
          <a:stretch>
            <a:fillRect/>
          </a:stretch>
        </p:blipFill>
        <p:spPr>
          <a:xfrm>
            <a:off x="319615" y="2220706"/>
            <a:ext cx="8504769" cy="2707472"/>
          </a:xfrm>
          <a:prstGeom prst="rect">
            <a:avLst/>
          </a:prstGeom>
        </p:spPr>
      </p:pic>
      <p:sp>
        <p:nvSpPr>
          <p:cNvPr id="6" name="TextBox 5">
            <a:extLst>
              <a:ext uri="{FF2B5EF4-FFF2-40B4-BE49-F238E27FC236}">
                <a16:creationId xmlns:a16="http://schemas.microsoft.com/office/drawing/2014/main" id="{03072E01-6862-49D2-DDD7-009874C4697E}"/>
              </a:ext>
            </a:extLst>
          </p:cNvPr>
          <p:cNvSpPr txBox="1"/>
          <p:nvPr/>
        </p:nvSpPr>
        <p:spPr>
          <a:xfrm>
            <a:off x="801329" y="5262258"/>
            <a:ext cx="7541342" cy="646331"/>
          </a:xfrm>
          <a:prstGeom prst="rect">
            <a:avLst/>
          </a:prstGeom>
          <a:noFill/>
        </p:spPr>
        <p:txBody>
          <a:bodyPr wrap="square" rtlCol="0">
            <a:spAutoFit/>
          </a:bodyPr>
          <a:lstStyle/>
          <a:p>
            <a:pPr algn="ctr"/>
            <a:r>
              <a:rPr lang="vi-VN" b="1" i="0" dirty="0">
                <a:effectLst/>
                <a:latin typeface="Arial" panose="020B0604020202020204" pitchFamily="34" charset="0"/>
              </a:rPr>
              <a:t>Độ chính xác trên tập xác thực ứng với dữ liệu đã chuẩn hóa khi sử dụng các </a:t>
            </a:r>
            <a:r>
              <a:rPr lang="vi-VN" b="1" i="0" dirty="0" err="1">
                <a:effectLst/>
                <a:latin typeface="Arial" panose="020B0604020202020204" pitchFamily="34" charset="0"/>
              </a:rPr>
              <a:t>hàmkích</a:t>
            </a:r>
            <a:r>
              <a:rPr lang="vi-VN" b="1" i="0" dirty="0">
                <a:effectLst/>
                <a:latin typeface="Arial" panose="020B0604020202020204" pitchFamily="34" charset="0"/>
              </a:rPr>
              <a:t> hoạt </a:t>
            </a:r>
            <a:r>
              <a:rPr lang="vi-VN" b="1" i="0" dirty="0" err="1">
                <a:effectLst/>
                <a:latin typeface="Arial" panose="020B0604020202020204" pitchFamily="34" charset="0"/>
              </a:rPr>
              <a:t>Sigmoid</a:t>
            </a:r>
            <a:r>
              <a:rPr lang="vi-VN" b="1" i="0" dirty="0">
                <a:effectLst/>
                <a:latin typeface="Arial" panose="020B0604020202020204" pitchFamily="34" charset="0"/>
              </a:rPr>
              <a:t>, Tanh, và </a:t>
            </a:r>
            <a:r>
              <a:rPr lang="vi-VN" b="1" i="0" dirty="0" err="1">
                <a:effectLst/>
                <a:latin typeface="Arial" panose="020B0604020202020204" pitchFamily="34" charset="0"/>
              </a:rPr>
              <a:t>ReLU</a:t>
            </a:r>
            <a:r>
              <a:rPr lang="en-US" b="1" i="0" dirty="0">
                <a:effectLst/>
                <a:latin typeface="Arial" panose="020B0604020202020204" pitchFamily="34" charset="0"/>
              </a:rPr>
              <a:t>.</a:t>
            </a:r>
            <a:endParaRPr lang="en-US" b="1" dirty="0"/>
          </a:p>
        </p:txBody>
      </p:sp>
    </p:spTree>
    <p:extLst>
      <p:ext uri="{BB962C8B-B14F-4D97-AF65-F5344CB8AC3E}">
        <p14:creationId xmlns:p14="http://schemas.microsoft.com/office/powerpoint/2010/main" val="3785239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28</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So sánh độ chính xác của các mô hình	</a:t>
            </a: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4"/>
            <a:ext cx="8241030" cy="4073728"/>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sz="1800" dirty="0">
                <a:ea typeface="Tahoma" panose="020B0604030504040204" pitchFamily="34" charset="0"/>
                <a:cs typeface="Tahoma" panose="020B0604030504040204" pitchFamily="34" charset="0"/>
              </a:rPr>
              <a:t>Một bảng vuông có N ô vuông bằng nhau (N là số chính phương).</a:t>
            </a:r>
          </a:p>
          <a:p>
            <a:pPr>
              <a:lnSpc>
                <a:spcPct val="120000"/>
              </a:lnSpc>
              <a:spcBef>
                <a:spcPts val="1200"/>
              </a:spcBef>
            </a:pPr>
            <a:r>
              <a:rPr lang="en-US" sz="1800" dirty="0">
                <a:ea typeface="Tahoma" panose="020B0604030504040204" pitchFamily="34" charset="0"/>
                <a:cs typeface="Tahoma" panose="020B0604030504040204" pitchFamily="34" charset="0"/>
              </a:rPr>
              <a:t>Mỗi bước được phép trám vào vùng trống bởi một ô liền kề.</a:t>
            </a:r>
          </a:p>
          <a:p>
            <a:pPr>
              <a:lnSpc>
                <a:spcPct val="120000"/>
              </a:lnSpc>
              <a:spcBef>
                <a:spcPts val="1200"/>
              </a:spcBef>
            </a:pPr>
            <a:r>
              <a:rPr lang="en-US" sz="1800" dirty="0">
                <a:ea typeface="Tahoma" panose="020B0604030504040204" pitchFamily="34" charset="0"/>
                <a:cs typeface="Tahoma" panose="020B0604030504040204" pitchFamily="34" charset="0"/>
              </a:rPr>
              <a:t>Chiến thắng khi các ô ở vị trí yêu cầu.</a:t>
            </a:r>
          </a:p>
        </p:txBody>
      </p:sp>
    </p:spTree>
    <p:extLst>
      <p:ext uri="{BB962C8B-B14F-4D97-AF65-F5344CB8AC3E}">
        <p14:creationId xmlns:p14="http://schemas.microsoft.com/office/powerpoint/2010/main" val="3164674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2" end="2"/>
                                            </p:txEl>
                                          </p:spTgt>
                                        </p:tgtEl>
                                        <p:attrNameLst>
                                          <p:attrName>style.visibility</p:attrName>
                                        </p:attrNameLst>
                                      </p:cBhvr>
                                      <p:to>
                                        <p:strVal val="visible"/>
                                      </p:to>
                                    </p:set>
                                    <p:animEffect transition="in" filter="fade">
                                      <p:cBhvr>
                                        <p:cTn id="12"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824606-C055-F661-0CDD-75A0F072CE39}"/>
              </a:ext>
            </a:extLst>
          </p:cNvPr>
          <p:cNvSpPr>
            <a:spLocks noGrp="1"/>
          </p:cNvSpPr>
          <p:nvPr>
            <p:ph type="sldNum" sz="quarter" idx="12"/>
          </p:nvPr>
        </p:nvSpPr>
        <p:spPr/>
        <p:txBody>
          <a:bodyPr/>
          <a:lstStyle/>
          <a:p>
            <a:fld id="{9EA0BE3B-158A-4EDF-80DC-E394A0D1600F}" type="slidenum">
              <a:rPr lang="en-US" smtClean="0"/>
              <a:pPr/>
              <a:t>29</a:t>
            </a:fld>
            <a:endParaRPr lang="en-US" dirty="0"/>
          </a:p>
        </p:txBody>
      </p:sp>
      <p:sp>
        <p:nvSpPr>
          <p:cNvPr id="3" name="Title 2">
            <a:extLst>
              <a:ext uri="{FF2B5EF4-FFF2-40B4-BE49-F238E27FC236}">
                <a16:creationId xmlns:a16="http://schemas.microsoft.com/office/drawing/2014/main" id="{D4D65836-61ED-7A87-C126-F5716C4679D3}"/>
              </a:ext>
            </a:extLst>
          </p:cNvPr>
          <p:cNvSpPr>
            <a:spLocks noGrp="1"/>
          </p:cNvSpPr>
          <p:nvPr>
            <p:ph type="title"/>
          </p:nvPr>
        </p:nvSpPr>
        <p:spPr/>
        <p:txBody>
          <a:bodyPr/>
          <a:lstStyle/>
          <a:p>
            <a:r>
              <a:rPr lang="en-US" dirty="0">
                <a:latin typeface="+mj-lt"/>
              </a:rPr>
              <a:t>Nội dung</a:t>
            </a:r>
          </a:p>
        </p:txBody>
      </p:sp>
      <p:sp>
        <p:nvSpPr>
          <p:cNvPr id="8" name="Content Placeholder 1">
            <a:extLst>
              <a:ext uri="{FF2B5EF4-FFF2-40B4-BE49-F238E27FC236}">
                <a16:creationId xmlns:a16="http://schemas.microsoft.com/office/drawing/2014/main" id="{6CBF356C-9CB9-CC40-9A30-53A1D6114451}"/>
              </a:ext>
            </a:extLst>
          </p:cNvPr>
          <p:cNvSpPr txBox="1">
            <a:spLocks/>
          </p:cNvSpPr>
          <p:nvPr/>
        </p:nvSpPr>
        <p:spPr>
          <a:xfrm>
            <a:off x="628650" y="1081913"/>
            <a:ext cx="78867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Font typeface="+mj-lt"/>
              <a:buAutoNum type="arabicPeriod"/>
            </a:pPr>
            <a:r>
              <a:rPr lang="en-US" sz="2600" b="1" dirty="0">
                <a:solidFill>
                  <a:schemeClr val="bg1">
                    <a:lumMod val="85000"/>
                  </a:schemeClr>
                </a:solidFill>
                <a:latin typeface="+mj-lt"/>
              </a:rPr>
              <a:t>Giới thiệu chung </a:t>
            </a:r>
          </a:p>
          <a:p>
            <a:pPr marL="514350" indent="-514350">
              <a:lnSpc>
                <a:spcPct val="150000"/>
              </a:lnSpc>
              <a:buFont typeface="+mj-lt"/>
              <a:buAutoNum type="arabicPeriod"/>
            </a:pPr>
            <a:r>
              <a:rPr lang="en-US" sz="2600" b="1" dirty="0">
                <a:solidFill>
                  <a:schemeClr val="bg1">
                    <a:lumMod val="85000"/>
                  </a:schemeClr>
                </a:solidFill>
                <a:latin typeface="+mj-lt"/>
              </a:rPr>
              <a:t>Dữ liệu</a:t>
            </a:r>
          </a:p>
          <a:p>
            <a:pPr marL="514350" indent="-514350">
              <a:lnSpc>
                <a:spcPct val="150000"/>
              </a:lnSpc>
              <a:buFont typeface="+mj-lt"/>
              <a:buAutoNum type="arabicPeriod"/>
            </a:pPr>
            <a:r>
              <a:rPr lang="en-US" sz="2600" b="1" dirty="0">
                <a:solidFill>
                  <a:schemeClr val="bg1">
                    <a:lumMod val="85000"/>
                  </a:schemeClr>
                </a:solidFill>
                <a:latin typeface="+mj-lt"/>
              </a:rPr>
              <a:t>Mô hình có giám sát</a:t>
            </a:r>
          </a:p>
          <a:p>
            <a:pPr marL="514350" indent="-514350">
              <a:lnSpc>
                <a:spcPct val="150000"/>
              </a:lnSpc>
              <a:buFont typeface="+mj-lt"/>
              <a:buAutoNum type="arabicPeriod"/>
            </a:pPr>
            <a:r>
              <a:rPr lang="en-US" sz="2600" b="1" dirty="0">
                <a:latin typeface="+mj-lt"/>
              </a:rPr>
              <a:t>Mô hình không giám sát</a:t>
            </a:r>
          </a:p>
          <a:p>
            <a:pPr marL="514350" indent="-514350">
              <a:lnSpc>
                <a:spcPct val="150000"/>
              </a:lnSpc>
              <a:buFont typeface="+mj-lt"/>
              <a:buAutoNum type="arabicPeriod"/>
            </a:pPr>
            <a:r>
              <a:rPr lang="en-US" sz="2600" b="1" dirty="0">
                <a:solidFill>
                  <a:schemeClr val="bg1">
                    <a:lumMod val="85000"/>
                  </a:schemeClr>
                </a:solidFill>
                <a:latin typeface="+mj-lt"/>
              </a:rPr>
              <a:t>Kết luận</a:t>
            </a:r>
          </a:p>
        </p:txBody>
      </p:sp>
    </p:spTree>
    <p:extLst>
      <p:ext uri="{BB962C8B-B14F-4D97-AF65-F5344CB8AC3E}">
        <p14:creationId xmlns:p14="http://schemas.microsoft.com/office/powerpoint/2010/main" val="16824327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824606-C055-F661-0CDD-75A0F072CE39}"/>
              </a:ext>
            </a:extLst>
          </p:cNvPr>
          <p:cNvSpPr>
            <a:spLocks noGrp="1"/>
          </p:cNvSpPr>
          <p:nvPr>
            <p:ph type="sldNum" sz="quarter" idx="12"/>
          </p:nvPr>
        </p:nvSpPr>
        <p:spPr/>
        <p:txBody>
          <a:bodyPr/>
          <a:lstStyle/>
          <a:p>
            <a:fld id="{9EA0BE3B-158A-4EDF-80DC-E394A0D1600F}" type="slidenum">
              <a:rPr lang="en-US" smtClean="0"/>
              <a:pPr/>
              <a:t>3</a:t>
            </a:fld>
            <a:endParaRPr lang="en-US" dirty="0"/>
          </a:p>
        </p:txBody>
      </p:sp>
      <p:sp>
        <p:nvSpPr>
          <p:cNvPr id="3" name="Title 2">
            <a:extLst>
              <a:ext uri="{FF2B5EF4-FFF2-40B4-BE49-F238E27FC236}">
                <a16:creationId xmlns:a16="http://schemas.microsoft.com/office/drawing/2014/main" id="{D4D65836-61ED-7A87-C126-F5716C4679D3}"/>
              </a:ext>
            </a:extLst>
          </p:cNvPr>
          <p:cNvSpPr>
            <a:spLocks noGrp="1"/>
          </p:cNvSpPr>
          <p:nvPr>
            <p:ph type="title"/>
          </p:nvPr>
        </p:nvSpPr>
        <p:spPr/>
        <p:txBody>
          <a:bodyPr/>
          <a:lstStyle/>
          <a:p>
            <a:r>
              <a:rPr lang="en-US" dirty="0">
                <a:latin typeface="+mj-lt"/>
              </a:rPr>
              <a:t>Nội dung</a:t>
            </a:r>
          </a:p>
        </p:txBody>
      </p:sp>
      <p:sp>
        <p:nvSpPr>
          <p:cNvPr id="8" name="Content Placeholder 1">
            <a:extLst>
              <a:ext uri="{FF2B5EF4-FFF2-40B4-BE49-F238E27FC236}">
                <a16:creationId xmlns:a16="http://schemas.microsoft.com/office/drawing/2014/main" id="{6CBF356C-9CB9-CC40-9A30-53A1D6114451}"/>
              </a:ext>
            </a:extLst>
          </p:cNvPr>
          <p:cNvSpPr txBox="1">
            <a:spLocks/>
          </p:cNvSpPr>
          <p:nvPr/>
        </p:nvSpPr>
        <p:spPr>
          <a:xfrm>
            <a:off x="628650" y="1081913"/>
            <a:ext cx="78867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Font typeface="+mj-lt"/>
              <a:buAutoNum type="arabicPeriod"/>
            </a:pPr>
            <a:r>
              <a:rPr lang="en-US" sz="2600" b="1" dirty="0">
                <a:latin typeface="+mj-lt"/>
              </a:rPr>
              <a:t>Giới thiệu chung </a:t>
            </a:r>
          </a:p>
          <a:p>
            <a:pPr marL="514350" indent="-514350">
              <a:lnSpc>
                <a:spcPct val="150000"/>
              </a:lnSpc>
              <a:buFont typeface="+mj-lt"/>
              <a:buAutoNum type="arabicPeriod"/>
            </a:pPr>
            <a:r>
              <a:rPr lang="en-US" sz="2600" b="1" dirty="0">
                <a:solidFill>
                  <a:schemeClr val="bg1">
                    <a:lumMod val="85000"/>
                  </a:schemeClr>
                </a:solidFill>
                <a:latin typeface="+mj-lt"/>
              </a:rPr>
              <a:t>Dữ liệu</a:t>
            </a:r>
          </a:p>
          <a:p>
            <a:pPr marL="514350" indent="-514350">
              <a:lnSpc>
                <a:spcPct val="150000"/>
              </a:lnSpc>
              <a:buFont typeface="+mj-lt"/>
              <a:buAutoNum type="arabicPeriod"/>
            </a:pPr>
            <a:r>
              <a:rPr lang="en-US" sz="2600" b="1" dirty="0">
                <a:solidFill>
                  <a:schemeClr val="bg1">
                    <a:lumMod val="85000"/>
                  </a:schemeClr>
                </a:solidFill>
                <a:latin typeface="+mj-lt"/>
              </a:rPr>
              <a:t>Mô hình có giám sát</a:t>
            </a:r>
          </a:p>
          <a:p>
            <a:pPr marL="514350" indent="-514350">
              <a:lnSpc>
                <a:spcPct val="150000"/>
              </a:lnSpc>
              <a:buFont typeface="+mj-lt"/>
              <a:buAutoNum type="arabicPeriod"/>
            </a:pPr>
            <a:r>
              <a:rPr lang="en-US" sz="2600" b="1" dirty="0">
                <a:solidFill>
                  <a:schemeClr val="bg1">
                    <a:lumMod val="85000"/>
                  </a:schemeClr>
                </a:solidFill>
                <a:latin typeface="+mj-lt"/>
              </a:rPr>
              <a:t>Mô hình không giám sát</a:t>
            </a:r>
          </a:p>
          <a:p>
            <a:pPr marL="514350" indent="-514350">
              <a:lnSpc>
                <a:spcPct val="150000"/>
              </a:lnSpc>
              <a:buFont typeface="+mj-lt"/>
              <a:buAutoNum type="arabicPeriod"/>
            </a:pPr>
            <a:r>
              <a:rPr lang="en-US" sz="2600" b="1" dirty="0">
                <a:solidFill>
                  <a:schemeClr val="bg1">
                    <a:lumMod val="85000"/>
                  </a:schemeClr>
                </a:solidFill>
                <a:latin typeface="+mj-lt"/>
              </a:rPr>
              <a:t>Kết luận</a:t>
            </a:r>
          </a:p>
        </p:txBody>
      </p:sp>
    </p:spTree>
    <p:extLst>
      <p:ext uri="{BB962C8B-B14F-4D97-AF65-F5344CB8AC3E}">
        <p14:creationId xmlns:p14="http://schemas.microsoft.com/office/powerpoint/2010/main" val="16579668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30</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K-means Clustering	</a:t>
            </a: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4"/>
            <a:ext cx="8241030" cy="4073728"/>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sz="1800" dirty="0">
                <a:ea typeface="Tahoma" panose="020B0604030504040204" pitchFamily="34" charset="0"/>
                <a:cs typeface="Tahoma" panose="020B0604030504040204" pitchFamily="34" charset="0"/>
              </a:rPr>
              <a:t>Một bảng vuông có N ô vuông bằng nhau (N là số chính phương).</a:t>
            </a:r>
          </a:p>
          <a:p>
            <a:pPr>
              <a:lnSpc>
                <a:spcPct val="120000"/>
              </a:lnSpc>
              <a:spcBef>
                <a:spcPts val="1200"/>
              </a:spcBef>
            </a:pPr>
            <a:r>
              <a:rPr lang="en-US" sz="1800" dirty="0">
                <a:ea typeface="Tahoma" panose="020B0604030504040204" pitchFamily="34" charset="0"/>
                <a:cs typeface="Tahoma" panose="020B0604030504040204" pitchFamily="34" charset="0"/>
              </a:rPr>
              <a:t>Mỗi bước được phép trám vào vùng trống bởi một ô liền kề.</a:t>
            </a:r>
          </a:p>
          <a:p>
            <a:pPr>
              <a:lnSpc>
                <a:spcPct val="120000"/>
              </a:lnSpc>
              <a:spcBef>
                <a:spcPts val="1200"/>
              </a:spcBef>
            </a:pPr>
            <a:r>
              <a:rPr lang="en-US" sz="1800" dirty="0">
                <a:ea typeface="Tahoma" panose="020B0604030504040204" pitchFamily="34" charset="0"/>
                <a:cs typeface="Tahoma" panose="020B0604030504040204" pitchFamily="34" charset="0"/>
              </a:rPr>
              <a:t>Chiến thắng khi các ô ở vị trí yêu cầu.</a:t>
            </a:r>
          </a:p>
        </p:txBody>
      </p:sp>
    </p:spTree>
    <p:extLst>
      <p:ext uri="{BB962C8B-B14F-4D97-AF65-F5344CB8AC3E}">
        <p14:creationId xmlns:p14="http://schemas.microsoft.com/office/powerpoint/2010/main" val="3461485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2" end="2"/>
                                            </p:txEl>
                                          </p:spTgt>
                                        </p:tgtEl>
                                        <p:attrNameLst>
                                          <p:attrName>style.visibility</p:attrName>
                                        </p:attrNameLst>
                                      </p:cBhvr>
                                      <p:to>
                                        <p:strVal val="visible"/>
                                      </p:to>
                                    </p:set>
                                    <p:animEffect transition="in" filter="fade">
                                      <p:cBhvr>
                                        <p:cTn id="12"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824606-C055-F661-0CDD-75A0F072CE39}"/>
              </a:ext>
            </a:extLst>
          </p:cNvPr>
          <p:cNvSpPr>
            <a:spLocks noGrp="1"/>
          </p:cNvSpPr>
          <p:nvPr>
            <p:ph type="sldNum" sz="quarter" idx="12"/>
          </p:nvPr>
        </p:nvSpPr>
        <p:spPr/>
        <p:txBody>
          <a:bodyPr/>
          <a:lstStyle/>
          <a:p>
            <a:fld id="{9EA0BE3B-158A-4EDF-80DC-E394A0D1600F}" type="slidenum">
              <a:rPr lang="en-US" smtClean="0"/>
              <a:pPr/>
              <a:t>31</a:t>
            </a:fld>
            <a:endParaRPr lang="en-US" dirty="0"/>
          </a:p>
        </p:txBody>
      </p:sp>
      <p:sp>
        <p:nvSpPr>
          <p:cNvPr id="3" name="Title 2">
            <a:extLst>
              <a:ext uri="{FF2B5EF4-FFF2-40B4-BE49-F238E27FC236}">
                <a16:creationId xmlns:a16="http://schemas.microsoft.com/office/drawing/2014/main" id="{D4D65836-61ED-7A87-C126-F5716C4679D3}"/>
              </a:ext>
            </a:extLst>
          </p:cNvPr>
          <p:cNvSpPr>
            <a:spLocks noGrp="1"/>
          </p:cNvSpPr>
          <p:nvPr>
            <p:ph type="title"/>
          </p:nvPr>
        </p:nvSpPr>
        <p:spPr/>
        <p:txBody>
          <a:bodyPr/>
          <a:lstStyle/>
          <a:p>
            <a:r>
              <a:rPr lang="en-US" dirty="0">
                <a:latin typeface="+mj-lt"/>
              </a:rPr>
              <a:t>Nội dung</a:t>
            </a:r>
          </a:p>
        </p:txBody>
      </p:sp>
      <p:sp>
        <p:nvSpPr>
          <p:cNvPr id="8" name="Content Placeholder 1">
            <a:extLst>
              <a:ext uri="{FF2B5EF4-FFF2-40B4-BE49-F238E27FC236}">
                <a16:creationId xmlns:a16="http://schemas.microsoft.com/office/drawing/2014/main" id="{6CBF356C-9CB9-CC40-9A30-53A1D6114451}"/>
              </a:ext>
            </a:extLst>
          </p:cNvPr>
          <p:cNvSpPr txBox="1">
            <a:spLocks/>
          </p:cNvSpPr>
          <p:nvPr/>
        </p:nvSpPr>
        <p:spPr>
          <a:xfrm>
            <a:off x="628650" y="1081913"/>
            <a:ext cx="78867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Font typeface="+mj-lt"/>
              <a:buAutoNum type="arabicPeriod"/>
            </a:pPr>
            <a:r>
              <a:rPr lang="en-US" sz="2600" b="1" dirty="0">
                <a:solidFill>
                  <a:schemeClr val="bg1">
                    <a:lumMod val="85000"/>
                  </a:schemeClr>
                </a:solidFill>
                <a:latin typeface="+mj-lt"/>
              </a:rPr>
              <a:t>Giới thiệu chung </a:t>
            </a:r>
          </a:p>
          <a:p>
            <a:pPr marL="514350" indent="-514350">
              <a:lnSpc>
                <a:spcPct val="150000"/>
              </a:lnSpc>
              <a:buFont typeface="+mj-lt"/>
              <a:buAutoNum type="arabicPeriod"/>
            </a:pPr>
            <a:r>
              <a:rPr lang="en-US" sz="2600" b="1" dirty="0">
                <a:solidFill>
                  <a:schemeClr val="bg1">
                    <a:lumMod val="85000"/>
                  </a:schemeClr>
                </a:solidFill>
                <a:latin typeface="+mj-lt"/>
              </a:rPr>
              <a:t>Dữ liệu</a:t>
            </a:r>
          </a:p>
          <a:p>
            <a:pPr marL="514350" indent="-514350">
              <a:lnSpc>
                <a:spcPct val="150000"/>
              </a:lnSpc>
              <a:buFont typeface="+mj-lt"/>
              <a:buAutoNum type="arabicPeriod"/>
            </a:pPr>
            <a:r>
              <a:rPr lang="en-US" sz="2600" b="1" dirty="0">
                <a:solidFill>
                  <a:schemeClr val="bg1">
                    <a:lumMod val="85000"/>
                  </a:schemeClr>
                </a:solidFill>
                <a:latin typeface="+mj-lt"/>
              </a:rPr>
              <a:t>Mô hình có giám sát</a:t>
            </a:r>
          </a:p>
          <a:p>
            <a:pPr marL="514350" indent="-514350">
              <a:lnSpc>
                <a:spcPct val="150000"/>
              </a:lnSpc>
              <a:buFont typeface="+mj-lt"/>
              <a:buAutoNum type="arabicPeriod"/>
            </a:pPr>
            <a:r>
              <a:rPr lang="en-US" sz="2600" b="1" dirty="0">
                <a:solidFill>
                  <a:schemeClr val="bg1">
                    <a:lumMod val="85000"/>
                  </a:schemeClr>
                </a:solidFill>
                <a:latin typeface="+mj-lt"/>
              </a:rPr>
              <a:t>Mô hình không giám sát</a:t>
            </a:r>
          </a:p>
          <a:p>
            <a:pPr marL="514350" indent="-514350">
              <a:lnSpc>
                <a:spcPct val="150000"/>
              </a:lnSpc>
              <a:buFont typeface="+mj-lt"/>
              <a:buAutoNum type="arabicPeriod"/>
            </a:pPr>
            <a:r>
              <a:rPr lang="en-US" sz="2600" b="1" dirty="0">
                <a:latin typeface="+mj-lt"/>
              </a:rPr>
              <a:t>Kết luận</a:t>
            </a:r>
          </a:p>
        </p:txBody>
      </p:sp>
    </p:spTree>
    <p:extLst>
      <p:ext uri="{BB962C8B-B14F-4D97-AF65-F5344CB8AC3E}">
        <p14:creationId xmlns:p14="http://schemas.microsoft.com/office/powerpoint/2010/main" val="8537352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32</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a:latin typeface="+mj-lt"/>
              </a:rPr>
              <a:t>Kết luận</a:t>
            </a:r>
            <a:endParaRPr lang="en-US" dirty="0">
              <a:latin typeface="+mj-lt"/>
            </a:endParaRPr>
          </a:p>
        </p:txBody>
      </p:sp>
      <p:sp>
        <p:nvSpPr>
          <p:cNvPr id="4" name="TextBox 3">
            <a:extLst>
              <a:ext uri="{FF2B5EF4-FFF2-40B4-BE49-F238E27FC236}">
                <a16:creationId xmlns:a16="http://schemas.microsoft.com/office/drawing/2014/main" id="{105D211B-080C-23F6-A274-CC1C74EA2534}"/>
              </a:ext>
            </a:extLst>
          </p:cNvPr>
          <p:cNvSpPr txBox="1"/>
          <p:nvPr/>
        </p:nvSpPr>
        <p:spPr>
          <a:xfrm>
            <a:off x="235076" y="889843"/>
            <a:ext cx="8908923" cy="4801314"/>
          </a:xfrm>
          <a:prstGeom prst="rect">
            <a:avLst/>
          </a:prstGeom>
          <a:noFill/>
        </p:spPr>
        <p:txBody>
          <a:bodyPr wrap="square" rtlCol="0">
            <a:spAutoFit/>
          </a:bodyPr>
          <a:lstStyle/>
          <a:p>
            <a:r>
              <a:rPr lang="vi-VN" b="1" dirty="0"/>
              <a:t>Trong quá trình làm bài tập lớn, nhóm đã thực hiện được các công việc sau:</a:t>
            </a:r>
            <a:endParaRPr lang="en-US" b="1" dirty="0"/>
          </a:p>
          <a:p>
            <a:endParaRPr lang="vi-VN" dirty="0"/>
          </a:p>
          <a:p>
            <a:r>
              <a:rPr lang="vi-VN" dirty="0"/>
              <a:t>• Tìm hiểu bài toán N-</a:t>
            </a:r>
            <a:r>
              <a:rPr lang="vi-VN" dirty="0" err="1"/>
              <a:t>puzzle</a:t>
            </a:r>
            <a:r>
              <a:rPr lang="vi-VN" dirty="0"/>
              <a:t> và mô hình hóa dưới dạng bài toán tìm kiếm trên đồ thị.</a:t>
            </a:r>
            <a:endParaRPr lang="en-US" dirty="0"/>
          </a:p>
          <a:p>
            <a:endParaRPr lang="vi-VN" dirty="0"/>
          </a:p>
          <a:p>
            <a:r>
              <a:rPr lang="vi-VN" dirty="0"/>
              <a:t>• Tìm hiểu</a:t>
            </a:r>
            <a:r>
              <a:rPr lang="en-US" dirty="0"/>
              <a:t>, cài đặt và tìm cách tối ưu thời gian</a:t>
            </a:r>
            <a:r>
              <a:rPr lang="vi-VN" dirty="0"/>
              <a:t> </a:t>
            </a:r>
            <a:r>
              <a:rPr lang="en-US" dirty="0"/>
              <a:t>chạy các giải thuật đề xuất</a:t>
            </a:r>
            <a:r>
              <a:rPr lang="vi-VN" dirty="0"/>
              <a:t>.</a:t>
            </a:r>
            <a:endParaRPr lang="en-US" dirty="0"/>
          </a:p>
          <a:p>
            <a:endParaRPr lang="vi-VN" dirty="0"/>
          </a:p>
          <a:p>
            <a:r>
              <a:rPr lang="vi-VN" dirty="0"/>
              <a:t>• Xây dựng phần mềm để mô phỏng lời giải các thuật toán.</a:t>
            </a:r>
            <a:endParaRPr lang="en-US" dirty="0"/>
          </a:p>
          <a:p>
            <a:endParaRPr lang="vi-VN" dirty="0"/>
          </a:p>
          <a:p>
            <a:r>
              <a:rPr lang="vi-VN" dirty="0"/>
              <a:t>• Tiến hành các thực nghiệm để đo độ hiệu quả của các cách tiếp cận.</a:t>
            </a:r>
            <a:endParaRPr lang="en-US" dirty="0"/>
          </a:p>
          <a:p>
            <a:endParaRPr lang="vi-VN" dirty="0"/>
          </a:p>
          <a:p>
            <a:r>
              <a:rPr lang="vi-VN" dirty="0"/>
              <a:t>• Phân tích, bàn luận về các kết quả đạt được</a:t>
            </a:r>
            <a:r>
              <a:rPr lang="en-US" dirty="0"/>
              <a:t>.</a:t>
            </a:r>
          </a:p>
          <a:p>
            <a:endParaRPr lang="en-US" dirty="0"/>
          </a:p>
          <a:p>
            <a:r>
              <a:rPr lang="en-US" b="1" dirty="0"/>
              <a:t>Hướng phát triển trong tương lai:</a:t>
            </a:r>
          </a:p>
          <a:p>
            <a:endParaRPr lang="en-US" dirty="0"/>
          </a:p>
          <a:p>
            <a:pPr marL="285750" indent="-285750">
              <a:buFont typeface="Arial" panose="020B0604020202020204" pitchFamily="34" charset="0"/>
              <a:buChar char="•"/>
            </a:pPr>
            <a:r>
              <a:rPr lang="en-US" dirty="0"/>
              <a:t>Áp dụng IDA* và Recursive Best First Search để tiết kiệm thêm bộ nhớ.</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Tham số của Manhattan trọng số được thay đổi cho từng bài toán, thời điểm.</a:t>
            </a:r>
          </a:p>
        </p:txBody>
      </p:sp>
    </p:spTree>
    <p:extLst>
      <p:ext uri="{BB962C8B-B14F-4D97-AF65-F5344CB8AC3E}">
        <p14:creationId xmlns:p14="http://schemas.microsoft.com/office/powerpoint/2010/main" val="29792259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37B5C8-2095-4D2D-97FE-E4E8D89379E1}"/>
              </a:ext>
            </a:extLst>
          </p:cNvPr>
          <p:cNvSpPr>
            <a:spLocks noGrp="1"/>
          </p:cNvSpPr>
          <p:nvPr>
            <p:ph type="sldNum" sz="quarter" idx="12"/>
          </p:nvPr>
        </p:nvSpPr>
        <p:spPr/>
        <p:txBody>
          <a:bodyPr/>
          <a:lstStyle/>
          <a:p>
            <a:fld id="{9EA0BE3B-158A-4EDF-80DC-E394A0D1600F}" type="slidenum">
              <a:rPr lang="en-US" smtClean="0"/>
              <a:pPr/>
              <a:t>33</a:t>
            </a:fld>
            <a:endParaRPr lang="en-US" dirty="0"/>
          </a:p>
        </p:txBody>
      </p:sp>
      <p:sp>
        <p:nvSpPr>
          <p:cNvPr id="3" name="Title 10">
            <a:extLst>
              <a:ext uri="{FF2B5EF4-FFF2-40B4-BE49-F238E27FC236}">
                <a16:creationId xmlns:a16="http://schemas.microsoft.com/office/drawing/2014/main" id="{F78B3876-6ECC-4098-BDD1-C48CE4B42721}"/>
              </a:ext>
            </a:extLst>
          </p:cNvPr>
          <p:cNvSpPr txBox="1">
            <a:spLocks/>
          </p:cNvSpPr>
          <p:nvPr/>
        </p:nvSpPr>
        <p:spPr>
          <a:xfrm>
            <a:off x="4181094" y="3021991"/>
            <a:ext cx="4197975" cy="814017"/>
          </a:xfrm>
          <a:prstGeom prst="rect">
            <a:avLst/>
          </a:prstGeom>
        </p:spPr>
        <p:txBody>
          <a:bodyPr/>
          <a:lstStyle>
            <a:lvl1pPr algn="l" defTabSz="914400" rtl="0" eaLnBrk="1" latinLnBrk="0" hangingPunct="1">
              <a:lnSpc>
                <a:spcPct val="90000"/>
              </a:lnSpc>
              <a:spcBef>
                <a:spcPct val="0"/>
              </a:spcBef>
              <a:buNone/>
              <a:defRPr sz="60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800"/>
              <a:t>THANK YOU!</a:t>
            </a:r>
            <a:endParaRPr lang="en-US" sz="4800" dirty="0"/>
          </a:p>
        </p:txBody>
      </p:sp>
    </p:spTree>
    <p:extLst>
      <p:ext uri="{BB962C8B-B14F-4D97-AF65-F5344CB8AC3E}">
        <p14:creationId xmlns:p14="http://schemas.microsoft.com/office/powerpoint/2010/main" val="2830535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59E6A-27CA-1CCB-DD37-F37EE9615FA0}"/>
              </a:ext>
            </a:extLst>
          </p:cNvPr>
          <p:cNvSpPr>
            <a:spLocks noGrp="1"/>
          </p:cNvSpPr>
          <p:nvPr>
            <p:ph type="title"/>
          </p:nvPr>
        </p:nvSpPr>
        <p:spPr/>
        <p:txBody>
          <a:bodyPr>
            <a:normAutofit fontScale="90000"/>
          </a:bodyPr>
          <a:lstStyle/>
          <a:p>
            <a:r>
              <a:rPr lang="en-US"/>
              <a:t>Giới thiệu chung</a:t>
            </a:r>
          </a:p>
        </p:txBody>
      </p:sp>
      <p:sp>
        <p:nvSpPr>
          <p:cNvPr id="4" name="TextBox 3">
            <a:extLst>
              <a:ext uri="{FF2B5EF4-FFF2-40B4-BE49-F238E27FC236}">
                <a16:creationId xmlns:a16="http://schemas.microsoft.com/office/drawing/2014/main" id="{4703B859-AA5D-4D76-62C1-78614EC05F9A}"/>
              </a:ext>
            </a:extLst>
          </p:cNvPr>
          <p:cNvSpPr txBox="1"/>
          <p:nvPr/>
        </p:nvSpPr>
        <p:spPr>
          <a:xfrm>
            <a:off x="251414" y="1039535"/>
            <a:ext cx="3506744" cy="2585323"/>
          </a:xfrm>
          <a:prstGeom prst="rect">
            <a:avLst/>
          </a:prstGeom>
          <a:noFill/>
        </p:spPr>
        <p:txBody>
          <a:bodyPr wrap="square" rtlCol="0">
            <a:spAutoFit/>
          </a:bodyPr>
          <a:lstStyle/>
          <a:p>
            <a:r>
              <a:rPr lang="en-US"/>
              <a:t>Học máy là một lĩnh vực của trí tuệ nhân tạo liên quan đến việc nghiên cứu và xây dựng các kĩ thuật cho phép hệ thống “học” tự động từ dữ liệu để giải quyết những vấn đề cụ thể</a:t>
            </a:r>
          </a:p>
          <a:p>
            <a:endParaRPr lang="en-US"/>
          </a:p>
          <a:p>
            <a:endParaRPr lang="en-US"/>
          </a:p>
          <a:p>
            <a:endParaRPr lang="en-US"/>
          </a:p>
        </p:txBody>
      </p:sp>
      <p:sp>
        <p:nvSpPr>
          <p:cNvPr id="5" name="TextBox 4">
            <a:extLst>
              <a:ext uri="{FF2B5EF4-FFF2-40B4-BE49-F238E27FC236}">
                <a16:creationId xmlns:a16="http://schemas.microsoft.com/office/drawing/2014/main" id="{C79C0BD1-7A6B-9A67-7F54-318BCD1EC948}"/>
              </a:ext>
            </a:extLst>
          </p:cNvPr>
          <p:cNvSpPr txBox="1"/>
          <p:nvPr/>
        </p:nvSpPr>
        <p:spPr>
          <a:xfrm>
            <a:off x="4572000" y="1039535"/>
            <a:ext cx="3970421" cy="1754326"/>
          </a:xfrm>
          <a:prstGeom prst="rect">
            <a:avLst/>
          </a:prstGeom>
          <a:noFill/>
        </p:spPr>
        <p:txBody>
          <a:bodyPr wrap="square" rtlCol="0">
            <a:spAutoFit/>
          </a:bodyPr>
          <a:lstStyle/>
          <a:p>
            <a:r>
              <a:rPr lang="en-US"/>
              <a:t>Khai phá dữ liệu là quá trình tính tự động để tìm ra các mẫu trong các bộ dữ liệu lớn liên quan đến các phương pháp tại giao điểm của học máy, thống kê và các hệ thống cơ sở dữ liệu</a:t>
            </a:r>
          </a:p>
        </p:txBody>
      </p:sp>
      <p:pic>
        <p:nvPicPr>
          <p:cNvPr id="1028" name="Picture 4" descr="Machine Learning – Khởi đầu thú vị và tầm quan trọng đối với AI | Sforum">
            <a:extLst>
              <a:ext uri="{FF2B5EF4-FFF2-40B4-BE49-F238E27FC236}">
                <a16:creationId xmlns:a16="http://schemas.microsoft.com/office/drawing/2014/main" id="{74D16787-A79C-45A5-BD84-FDDDD48D39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669" y="3076631"/>
            <a:ext cx="3467560" cy="20161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5CBFAAD-9687-6193-F48B-99EB0A7A83C9}"/>
              </a:ext>
            </a:extLst>
          </p:cNvPr>
          <p:cNvSpPr txBox="1"/>
          <p:nvPr/>
        </p:nvSpPr>
        <p:spPr>
          <a:xfrm>
            <a:off x="254669" y="5338916"/>
            <a:ext cx="3467560" cy="646331"/>
          </a:xfrm>
          <a:prstGeom prst="rect">
            <a:avLst/>
          </a:prstGeom>
          <a:noFill/>
        </p:spPr>
        <p:txBody>
          <a:bodyPr wrap="square" rtlCol="0">
            <a:spAutoFit/>
          </a:bodyPr>
          <a:lstStyle/>
          <a:p>
            <a:r>
              <a:rPr lang="en-US"/>
              <a:t>Nguồn ảnh</a:t>
            </a:r>
            <a:r>
              <a:rPr lang="en-US" sz="1400"/>
              <a:t>: </a:t>
            </a:r>
            <a:r>
              <a:rPr lang="en-US">
                <a:hlinkClick r:id="rId3"/>
              </a:rPr>
              <a:t>Inteligencia artificial aprendizaje automático </a:t>
            </a:r>
            <a:r>
              <a:rPr lang="en-US" sz="1400"/>
              <a:t> </a:t>
            </a:r>
          </a:p>
        </p:txBody>
      </p:sp>
      <p:pic>
        <p:nvPicPr>
          <p:cNvPr id="6" name="Picture 2" descr="Data Mining and Inference Techniques | Modern Internet Technology Wiki |  Fandom">
            <a:extLst>
              <a:ext uri="{FF2B5EF4-FFF2-40B4-BE49-F238E27FC236}">
                <a16:creationId xmlns:a16="http://schemas.microsoft.com/office/drawing/2014/main" id="{AD143431-2699-D271-DA6D-EA42F7E98B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9285" y="3076631"/>
            <a:ext cx="2196302" cy="226228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241BE0F8-9151-C5C7-3C59-63B82FC76CB2}"/>
              </a:ext>
            </a:extLst>
          </p:cNvPr>
          <p:cNvSpPr txBox="1"/>
          <p:nvPr/>
        </p:nvSpPr>
        <p:spPr>
          <a:xfrm>
            <a:off x="4572000" y="5338915"/>
            <a:ext cx="3467560" cy="646331"/>
          </a:xfrm>
          <a:prstGeom prst="rect">
            <a:avLst/>
          </a:prstGeom>
          <a:noFill/>
        </p:spPr>
        <p:txBody>
          <a:bodyPr wrap="square" rtlCol="0">
            <a:spAutoFit/>
          </a:bodyPr>
          <a:lstStyle/>
          <a:p>
            <a:r>
              <a:rPr lang="en-US"/>
              <a:t>Nguồn ảnh</a:t>
            </a:r>
            <a:r>
              <a:rPr lang="en-US" sz="1400"/>
              <a:t>: </a:t>
            </a:r>
            <a:r>
              <a:rPr lang="en-US">
                <a:hlinkClick r:id="rId5"/>
              </a:rPr>
              <a:t>modern-internet-technology</a:t>
            </a:r>
            <a:endParaRPr lang="en-US" sz="1400"/>
          </a:p>
        </p:txBody>
      </p:sp>
    </p:spTree>
    <p:extLst>
      <p:ext uri="{BB962C8B-B14F-4D97-AF65-F5344CB8AC3E}">
        <p14:creationId xmlns:p14="http://schemas.microsoft.com/office/powerpoint/2010/main" val="1015258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38CF1-B8E2-96BE-4510-822BAD1D1178}"/>
              </a:ext>
            </a:extLst>
          </p:cNvPr>
          <p:cNvSpPr>
            <a:spLocks noGrp="1"/>
          </p:cNvSpPr>
          <p:nvPr>
            <p:ph type="title"/>
          </p:nvPr>
        </p:nvSpPr>
        <p:spPr/>
        <p:txBody>
          <a:bodyPr>
            <a:normAutofit fontScale="90000"/>
          </a:bodyPr>
          <a:lstStyle/>
          <a:p>
            <a:r>
              <a:rPr lang="en-US"/>
              <a:t>Giới thiệu chung</a:t>
            </a:r>
          </a:p>
        </p:txBody>
      </p:sp>
      <p:sp>
        <p:nvSpPr>
          <p:cNvPr id="3" name="TextBox 2">
            <a:extLst>
              <a:ext uri="{FF2B5EF4-FFF2-40B4-BE49-F238E27FC236}">
                <a16:creationId xmlns:a16="http://schemas.microsoft.com/office/drawing/2014/main" id="{7D593A65-6BC5-8BAD-5D6E-7979615548C8}"/>
              </a:ext>
            </a:extLst>
          </p:cNvPr>
          <p:cNvSpPr txBox="1"/>
          <p:nvPr/>
        </p:nvSpPr>
        <p:spPr>
          <a:xfrm>
            <a:off x="235077" y="808892"/>
            <a:ext cx="2965323" cy="1200329"/>
          </a:xfrm>
          <a:prstGeom prst="rect">
            <a:avLst/>
          </a:prstGeom>
          <a:noFill/>
        </p:spPr>
        <p:txBody>
          <a:bodyPr wrap="square" rtlCol="0">
            <a:spAutoFit/>
          </a:bodyPr>
          <a:lstStyle/>
          <a:p>
            <a:r>
              <a:rPr lang="en-US"/>
              <a:t>Một trong những nhóm bài toán phổ biến nhất cua học máy là phân loại dữ liệu (Multiclass Classification)</a:t>
            </a:r>
          </a:p>
        </p:txBody>
      </p:sp>
      <p:sp>
        <p:nvSpPr>
          <p:cNvPr id="4" name="TextBox 3">
            <a:extLst>
              <a:ext uri="{FF2B5EF4-FFF2-40B4-BE49-F238E27FC236}">
                <a16:creationId xmlns:a16="http://schemas.microsoft.com/office/drawing/2014/main" id="{BC490267-8DD0-9200-0ED5-FE1089F14E48}"/>
              </a:ext>
            </a:extLst>
          </p:cNvPr>
          <p:cNvSpPr txBox="1"/>
          <p:nvPr/>
        </p:nvSpPr>
        <p:spPr>
          <a:xfrm>
            <a:off x="4143212" y="808892"/>
            <a:ext cx="4765711" cy="1200329"/>
          </a:xfrm>
          <a:prstGeom prst="rect">
            <a:avLst/>
          </a:prstGeom>
          <a:noFill/>
        </p:spPr>
        <p:txBody>
          <a:bodyPr wrap="square" rtlCol="0">
            <a:spAutoFit/>
          </a:bodyPr>
          <a:lstStyle/>
          <a:p>
            <a:r>
              <a:rPr lang="en-US"/>
              <a:t>Bài toán “dự đoán loài chim cánh cụt” dựa trên bộ dữ liệu dạng bảng của các đặc tính liên quân đến ba loài chim cánh cụt khác nhau của quần đảo Palmer</a:t>
            </a:r>
          </a:p>
        </p:txBody>
      </p:sp>
      <p:pic>
        <p:nvPicPr>
          <p:cNvPr id="2050" name="Picture 2" descr="Penguin in Antarctica - EDA | Kaggle">
            <a:extLst>
              <a:ext uri="{FF2B5EF4-FFF2-40B4-BE49-F238E27FC236}">
                <a16:creationId xmlns:a16="http://schemas.microsoft.com/office/drawing/2014/main" id="{1BD7BBFC-BEA9-95B8-F45C-D821956DE3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6157" y="2369338"/>
            <a:ext cx="5674110" cy="3404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4113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38CF1-B8E2-96BE-4510-822BAD1D1178}"/>
              </a:ext>
            </a:extLst>
          </p:cNvPr>
          <p:cNvSpPr>
            <a:spLocks noGrp="1"/>
          </p:cNvSpPr>
          <p:nvPr>
            <p:ph type="title"/>
          </p:nvPr>
        </p:nvSpPr>
        <p:spPr/>
        <p:txBody>
          <a:bodyPr>
            <a:normAutofit fontScale="90000"/>
          </a:bodyPr>
          <a:lstStyle/>
          <a:p>
            <a:r>
              <a:rPr lang="en-US"/>
              <a:t>Giới thiệu chung</a:t>
            </a:r>
          </a:p>
        </p:txBody>
      </p:sp>
      <p:sp>
        <p:nvSpPr>
          <p:cNvPr id="7" name="TextBox 6">
            <a:extLst>
              <a:ext uri="{FF2B5EF4-FFF2-40B4-BE49-F238E27FC236}">
                <a16:creationId xmlns:a16="http://schemas.microsoft.com/office/drawing/2014/main" id="{E33BB697-120C-5492-4760-006C08B3901D}"/>
              </a:ext>
            </a:extLst>
          </p:cNvPr>
          <p:cNvSpPr txBox="1"/>
          <p:nvPr/>
        </p:nvSpPr>
        <p:spPr>
          <a:xfrm>
            <a:off x="246185" y="937990"/>
            <a:ext cx="4325815" cy="2308324"/>
          </a:xfrm>
          <a:prstGeom prst="rect">
            <a:avLst/>
          </a:prstGeom>
          <a:noFill/>
        </p:spPr>
        <p:txBody>
          <a:bodyPr wrap="square" rtlCol="0">
            <a:spAutoFit/>
          </a:bodyPr>
          <a:lstStyle/>
          <a:p>
            <a:r>
              <a:rPr lang="en-US"/>
              <a:t>Quá trình giải quyết bài toán:</a:t>
            </a:r>
          </a:p>
          <a:p>
            <a:endParaRPr lang="en-US"/>
          </a:p>
          <a:p>
            <a:pPr marL="285750" indent="-285750">
              <a:buFont typeface="Arial" panose="020B0604020202020204" pitchFamily="34" charset="0"/>
              <a:buChar char="•"/>
            </a:pPr>
            <a:r>
              <a:rPr lang="en-US"/>
              <a:t>Chuẩn bị dữ liệu huấn luyện</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Xây dựng mô hình phân lớp</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Tiến hành các thực nghiệm để đánh giá các mô hình</a:t>
            </a:r>
          </a:p>
        </p:txBody>
      </p:sp>
    </p:spTree>
    <p:extLst>
      <p:ext uri="{BB962C8B-B14F-4D97-AF65-F5344CB8AC3E}">
        <p14:creationId xmlns:p14="http://schemas.microsoft.com/office/powerpoint/2010/main" val="3883233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824606-C055-F661-0CDD-75A0F072CE39}"/>
              </a:ext>
            </a:extLst>
          </p:cNvPr>
          <p:cNvSpPr>
            <a:spLocks noGrp="1"/>
          </p:cNvSpPr>
          <p:nvPr>
            <p:ph type="sldNum" sz="quarter" idx="12"/>
          </p:nvPr>
        </p:nvSpPr>
        <p:spPr/>
        <p:txBody>
          <a:bodyPr/>
          <a:lstStyle/>
          <a:p>
            <a:fld id="{9EA0BE3B-158A-4EDF-80DC-E394A0D1600F}" type="slidenum">
              <a:rPr lang="en-US" smtClean="0"/>
              <a:pPr/>
              <a:t>7</a:t>
            </a:fld>
            <a:endParaRPr lang="en-US" dirty="0"/>
          </a:p>
        </p:txBody>
      </p:sp>
      <p:sp>
        <p:nvSpPr>
          <p:cNvPr id="3" name="Title 2">
            <a:extLst>
              <a:ext uri="{FF2B5EF4-FFF2-40B4-BE49-F238E27FC236}">
                <a16:creationId xmlns:a16="http://schemas.microsoft.com/office/drawing/2014/main" id="{D4D65836-61ED-7A87-C126-F5716C4679D3}"/>
              </a:ext>
            </a:extLst>
          </p:cNvPr>
          <p:cNvSpPr>
            <a:spLocks noGrp="1"/>
          </p:cNvSpPr>
          <p:nvPr>
            <p:ph type="title"/>
          </p:nvPr>
        </p:nvSpPr>
        <p:spPr/>
        <p:txBody>
          <a:bodyPr/>
          <a:lstStyle/>
          <a:p>
            <a:r>
              <a:rPr lang="en-US" dirty="0">
                <a:latin typeface="+mj-lt"/>
              </a:rPr>
              <a:t>Nội dung</a:t>
            </a:r>
          </a:p>
        </p:txBody>
      </p:sp>
      <p:sp>
        <p:nvSpPr>
          <p:cNvPr id="8" name="Content Placeholder 1">
            <a:extLst>
              <a:ext uri="{FF2B5EF4-FFF2-40B4-BE49-F238E27FC236}">
                <a16:creationId xmlns:a16="http://schemas.microsoft.com/office/drawing/2014/main" id="{6CBF356C-9CB9-CC40-9A30-53A1D6114451}"/>
              </a:ext>
            </a:extLst>
          </p:cNvPr>
          <p:cNvSpPr txBox="1">
            <a:spLocks/>
          </p:cNvSpPr>
          <p:nvPr/>
        </p:nvSpPr>
        <p:spPr>
          <a:xfrm>
            <a:off x="628650" y="1081913"/>
            <a:ext cx="78867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Font typeface="+mj-lt"/>
              <a:buAutoNum type="arabicPeriod"/>
            </a:pPr>
            <a:r>
              <a:rPr lang="en-US" sz="2600" b="1" dirty="0">
                <a:solidFill>
                  <a:schemeClr val="bg1">
                    <a:lumMod val="85000"/>
                  </a:schemeClr>
                </a:solidFill>
                <a:latin typeface="+mj-lt"/>
              </a:rPr>
              <a:t>Giới thiệu chung </a:t>
            </a:r>
          </a:p>
          <a:p>
            <a:pPr marL="514350" indent="-514350">
              <a:lnSpc>
                <a:spcPct val="150000"/>
              </a:lnSpc>
              <a:buFont typeface="+mj-lt"/>
              <a:buAutoNum type="arabicPeriod"/>
            </a:pPr>
            <a:r>
              <a:rPr lang="en-US" sz="2600" b="1">
                <a:latin typeface="+mj-lt"/>
              </a:rPr>
              <a:t>Dữ liệu và tiền xử lý dữ liệu</a:t>
            </a:r>
            <a:endParaRPr lang="en-US" sz="2600" b="1" dirty="0">
              <a:latin typeface="+mj-lt"/>
            </a:endParaRPr>
          </a:p>
          <a:p>
            <a:pPr marL="514350" indent="-514350">
              <a:lnSpc>
                <a:spcPct val="150000"/>
              </a:lnSpc>
              <a:buFont typeface="+mj-lt"/>
              <a:buAutoNum type="arabicPeriod"/>
            </a:pPr>
            <a:r>
              <a:rPr lang="en-US" sz="2600" b="1" dirty="0">
                <a:solidFill>
                  <a:schemeClr val="bg1">
                    <a:lumMod val="85000"/>
                  </a:schemeClr>
                </a:solidFill>
                <a:latin typeface="+mj-lt"/>
              </a:rPr>
              <a:t>Mô hình có giám sát</a:t>
            </a:r>
          </a:p>
          <a:p>
            <a:pPr marL="514350" indent="-514350">
              <a:lnSpc>
                <a:spcPct val="150000"/>
              </a:lnSpc>
              <a:buFont typeface="+mj-lt"/>
              <a:buAutoNum type="arabicPeriod"/>
            </a:pPr>
            <a:r>
              <a:rPr lang="en-US" sz="2600" b="1" dirty="0">
                <a:solidFill>
                  <a:schemeClr val="bg1">
                    <a:lumMod val="85000"/>
                  </a:schemeClr>
                </a:solidFill>
                <a:latin typeface="+mj-lt"/>
              </a:rPr>
              <a:t>Mô hình không giám sát</a:t>
            </a:r>
          </a:p>
          <a:p>
            <a:pPr marL="514350" indent="-514350">
              <a:lnSpc>
                <a:spcPct val="150000"/>
              </a:lnSpc>
              <a:buFont typeface="+mj-lt"/>
              <a:buAutoNum type="arabicPeriod"/>
            </a:pPr>
            <a:r>
              <a:rPr lang="en-US" sz="2600" b="1" dirty="0">
                <a:solidFill>
                  <a:schemeClr val="bg1">
                    <a:lumMod val="85000"/>
                  </a:schemeClr>
                </a:solidFill>
                <a:latin typeface="+mj-lt"/>
              </a:rPr>
              <a:t>Kết luận</a:t>
            </a:r>
          </a:p>
        </p:txBody>
      </p:sp>
    </p:spTree>
    <p:extLst>
      <p:ext uri="{BB962C8B-B14F-4D97-AF65-F5344CB8AC3E}">
        <p14:creationId xmlns:p14="http://schemas.microsoft.com/office/powerpoint/2010/main" val="627937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8</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Dữ liệu	</a:t>
            </a:r>
          </a:p>
        </p:txBody>
      </p:sp>
      <p:pic>
        <p:nvPicPr>
          <p:cNvPr id="5" name="Picture 4" descr="Chart, pie chart&#10;&#10;Description automatically generated">
            <a:extLst>
              <a:ext uri="{FF2B5EF4-FFF2-40B4-BE49-F238E27FC236}">
                <a16:creationId xmlns:a16="http://schemas.microsoft.com/office/drawing/2014/main" id="{E1F807E9-7E66-E4D7-30A4-8F89FC3033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0295" y="2327792"/>
            <a:ext cx="3487838" cy="3089506"/>
          </a:xfrm>
          <a:prstGeom prst="rect">
            <a:avLst/>
          </a:prstGeom>
        </p:spPr>
      </p:pic>
      <p:sp>
        <p:nvSpPr>
          <p:cNvPr id="6" name="TextBox 5">
            <a:extLst>
              <a:ext uri="{FF2B5EF4-FFF2-40B4-BE49-F238E27FC236}">
                <a16:creationId xmlns:a16="http://schemas.microsoft.com/office/drawing/2014/main" id="{3B2FB029-1E52-B241-CEAC-CA029E31E2F3}"/>
              </a:ext>
            </a:extLst>
          </p:cNvPr>
          <p:cNvSpPr txBox="1"/>
          <p:nvPr/>
        </p:nvSpPr>
        <p:spPr>
          <a:xfrm>
            <a:off x="3278483" y="5694297"/>
            <a:ext cx="3151461" cy="646331"/>
          </a:xfrm>
          <a:prstGeom prst="rect">
            <a:avLst/>
          </a:prstGeom>
          <a:noFill/>
        </p:spPr>
        <p:txBody>
          <a:bodyPr wrap="square" rtlCol="0">
            <a:spAutoFit/>
          </a:bodyPr>
          <a:lstStyle/>
          <a:p>
            <a:pPr algn="ctr"/>
            <a:r>
              <a:rPr lang="en-US"/>
              <a:t>Phân bố theo số lượng của từng loài chim cánh cụt</a:t>
            </a:r>
          </a:p>
        </p:txBody>
      </p:sp>
      <p:sp>
        <p:nvSpPr>
          <p:cNvPr id="7" name="TextBox 6">
            <a:extLst>
              <a:ext uri="{FF2B5EF4-FFF2-40B4-BE49-F238E27FC236}">
                <a16:creationId xmlns:a16="http://schemas.microsoft.com/office/drawing/2014/main" id="{044DC4C4-9C29-DFAC-4843-4EDE5392115E}"/>
              </a:ext>
            </a:extLst>
          </p:cNvPr>
          <p:cNvSpPr txBox="1"/>
          <p:nvPr/>
        </p:nvSpPr>
        <p:spPr>
          <a:xfrm>
            <a:off x="235077" y="807351"/>
            <a:ext cx="8689706" cy="1477328"/>
          </a:xfrm>
          <a:prstGeom prst="rect">
            <a:avLst/>
          </a:prstGeom>
          <a:noFill/>
        </p:spPr>
        <p:txBody>
          <a:bodyPr wrap="square" rtlCol="0">
            <a:spAutoFit/>
          </a:bodyPr>
          <a:lstStyle/>
          <a:p>
            <a:pPr marL="285750" indent="-285750">
              <a:buFont typeface="Courier New" panose="02070309020205020404" pitchFamily="49" charset="0"/>
              <a:buChar char="o"/>
            </a:pPr>
            <a:r>
              <a:rPr lang="en-US"/>
              <a:t>Sử dụng bộ dữ liệu trên Kaggle</a:t>
            </a:r>
          </a:p>
          <a:p>
            <a:pPr marL="285750" indent="-285750">
              <a:buFont typeface="Courier New" panose="02070309020205020404" pitchFamily="49" charset="0"/>
              <a:buChar char="o"/>
            </a:pPr>
            <a:endParaRPr lang="en-US"/>
          </a:p>
          <a:p>
            <a:pPr marL="285750" indent="-285750">
              <a:buFont typeface="Courier New" panose="02070309020205020404" pitchFamily="49" charset="0"/>
              <a:buChar char="o"/>
            </a:pPr>
            <a:r>
              <a:rPr lang="en-US"/>
              <a:t>Gồm tất cả 17 thuộc tính: </a:t>
            </a:r>
            <a:r>
              <a:rPr lang="en-US" b="1"/>
              <a:t>studyName, Sample Number, Region, Island, Stage, Individual ID, Clutc Completion, Date Egg, Culmen Length, Culmen Depth, Filpper Length, Body Mass, Sex, Delta 15 N, Delta 13, Comments</a:t>
            </a:r>
            <a:endParaRPr lang="en-US"/>
          </a:p>
        </p:txBody>
      </p:sp>
    </p:spTree>
    <p:extLst>
      <p:ext uri="{BB962C8B-B14F-4D97-AF65-F5344CB8AC3E}">
        <p14:creationId xmlns:p14="http://schemas.microsoft.com/office/powerpoint/2010/main" val="1537636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01F79-2CBF-4392-B538-B0B5700DB4C6}"/>
              </a:ext>
            </a:extLst>
          </p:cNvPr>
          <p:cNvSpPr>
            <a:spLocks noGrp="1"/>
          </p:cNvSpPr>
          <p:nvPr>
            <p:ph type="sldNum" sz="quarter" idx="12"/>
          </p:nvPr>
        </p:nvSpPr>
        <p:spPr/>
        <p:txBody>
          <a:bodyPr/>
          <a:lstStyle/>
          <a:p>
            <a:fld id="{9EA0BE3B-158A-4EDF-80DC-E394A0D1600F}" type="slidenum">
              <a:rPr lang="en-US" smtClean="0"/>
              <a:pPr/>
              <a:t>9</a:t>
            </a:fld>
            <a:endParaRPr lang="en-US" dirty="0"/>
          </a:p>
        </p:txBody>
      </p:sp>
      <p:sp>
        <p:nvSpPr>
          <p:cNvPr id="3" name="Title 2">
            <a:extLst>
              <a:ext uri="{FF2B5EF4-FFF2-40B4-BE49-F238E27FC236}">
                <a16:creationId xmlns:a16="http://schemas.microsoft.com/office/drawing/2014/main" id="{9EF27CAA-32BA-4E6B-B8C0-1A481E08E81D}"/>
              </a:ext>
            </a:extLst>
          </p:cNvPr>
          <p:cNvSpPr>
            <a:spLocks noGrp="1"/>
          </p:cNvSpPr>
          <p:nvPr>
            <p:ph type="title"/>
          </p:nvPr>
        </p:nvSpPr>
        <p:spPr/>
        <p:txBody>
          <a:bodyPr/>
          <a:lstStyle/>
          <a:p>
            <a:r>
              <a:rPr lang="en-US" dirty="0">
                <a:latin typeface="+mj-lt"/>
              </a:rPr>
              <a:t>Tiền xử lý dữ liệu	</a:t>
            </a:r>
          </a:p>
        </p:txBody>
      </p:sp>
      <p:sp>
        <p:nvSpPr>
          <p:cNvPr id="9" name="Content Placeholder 2">
            <a:extLst>
              <a:ext uri="{FF2B5EF4-FFF2-40B4-BE49-F238E27FC236}">
                <a16:creationId xmlns:a16="http://schemas.microsoft.com/office/drawing/2014/main" id="{2D9DCC35-E171-8C95-3D52-05ACFC75F0ED}"/>
              </a:ext>
            </a:extLst>
          </p:cNvPr>
          <p:cNvSpPr txBox="1">
            <a:spLocks/>
          </p:cNvSpPr>
          <p:nvPr/>
        </p:nvSpPr>
        <p:spPr>
          <a:xfrm>
            <a:off x="468630" y="875254"/>
            <a:ext cx="8241030" cy="4073728"/>
          </a:xfrm>
          <a:prstGeom prst="rect">
            <a:avLst/>
          </a:prstGeom>
        </p:spPr>
        <p:txBody>
          <a:bodyPr vert="horz" lIns="91440" tIns="45720" rIns="91440" bIns="45720" rtlCol="0">
            <a:noAutofit/>
          </a:bodyPr>
          <a:lstStyle>
            <a:lvl1pPr marL="457200" indent="-457200" algn="l" defTabSz="914400" rtl="0" eaLnBrk="1" latinLnBrk="0" hangingPunct="1">
              <a:lnSpc>
                <a:spcPct val="90000"/>
              </a:lnSpc>
              <a:spcBef>
                <a:spcPts val="1000"/>
              </a:spcBef>
              <a:buFont typeface="Courier New" panose="02070309020205020404" pitchFamily="49" charset="0"/>
              <a:buChar char="o"/>
              <a:defRPr sz="3200" kern="1200" baseline="0">
                <a:solidFill>
                  <a:schemeClr val="tx1"/>
                </a:solidFill>
                <a:latin typeface="+mn-lt"/>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sz="1800">
                <a:ea typeface="Tahoma" panose="020B0604030504040204" pitchFamily="34" charset="0"/>
                <a:cs typeface="Tahoma" panose="020B0604030504040204" pitchFamily="34" charset="0"/>
              </a:rPr>
              <a:t>Với mục tiêu phân loại chim cánh cụt dựa trên các đặc tính sẵn có, một số thuộc tính sẽ không được xét đến gồm: </a:t>
            </a:r>
            <a:r>
              <a:rPr lang="en-US" sz="1800" b="1">
                <a:ea typeface="Tahoma" panose="020B0604030504040204" pitchFamily="34" charset="0"/>
                <a:cs typeface="Tahoma" panose="020B0604030504040204" pitchFamily="34" charset="0"/>
              </a:rPr>
              <a:t>studyName, Sample Number, Region, Island, Stage, Individual ID, Date Egg, Comments</a:t>
            </a:r>
          </a:p>
          <a:p>
            <a:pPr>
              <a:lnSpc>
                <a:spcPct val="120000"/>
              </a:lnSpc>
              <a:spcBef>
                <a:spcPts val="1200"/>
              </a:spcBef>
            </a:pPr>
            <a:r>
              <a:rPr lang="en-US" sz="1800">
                <a:ea typeface="Tahoma" panose="020B0604030504040204" pitchFamily="34" charset="0"/>
                <a:cs typeface="Tahoma" panose="020B0604030504040204" pitchFamily="34" charset="0"/>
              </a:rPr>
              <a:t>Thuộc tính Species dung làm các nhãn</a:t>
            </a:r>
          </a:p>
          <a:p>
            <a:pPr>
              <a:lnSpc>
                <a:spcPct val="120000"/>
              </a:lnSpc>
              <a:spcBef>
                <a:spcPts val="1200"/>
              </a:spcBef>
            </a:pPr>
            <a:endParaRPr lang="en-US" sz="1800">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2AEC2624-6981-0BDA-EE2F-84A002C5C474}"/>
              </a:ext>
            </a:extLst>
          </p:cNvPr>
          <p:cNvPicPr>
            <a:picLocks noChangeAspect="1"/>
          </p:cNvPicPr>
          <p:nvPr/>
        </p:nvPicPr>
        <p:blipFill>
          <a:blip r:embed="rId3"/>
          <a:stretch>
            <a:fillRect/>
          </a:stretch>
        </p:blipFill>
        <p:spPr>
          <a:xfrm>
            <a:off x="927284" y="2511086"/>
            <a:ext cx="7782376" cy="2602758"/>
          </a:xfrm>
          <a:prstGeom prst="rect">
            <a:avLst/>
          </a:prstGeom>
        </p:spPr>
      </p:pic>
      <p:sp>
        <p:nvSpPr>
          <p:cNvPr id="8" name="TextBox 7">
            <a:extLst>
              <a:ext uri="{FF2B5EF4-FFF2-40B4-BE49-F238E27FC236}">
                <a16:creationId xmlns:a16="http://schemas.microsoft.com/office/drawing/2014/main" id="{E06FA70A-8B4D-6FCA-2082-4A52597F050A}"/>
              </a:ext>
            </a:extLst>
          </p:cNvPr>
          <p:cNvSpPr txBox="1"/>
          <p:nvPr/>
        </p:nvSpPr>
        <p:spPr>
          <a:xfrm>
            <a:off x="927284" y="5124125"/>
            <a:ext cx="7782376" cy="369332"/>
          </a:xfrm>
          <a:prstGeom prst="rect">
            <a:avLst/>
          </a:prstGeom>
          <a:noFill/>
        </p:spPr>
        <p:txBody>
          <a:bodyPr wrap="square" rtlCol="0">
            <a:spAutoFit/>
          </a:bodyPr>
          <a:lstStyle/>
          <a:p>
            <a:pPr algn="ctr"/>
            <a:r>
              <a:rPr lang="en-US"/>
              <a:t>Một số thông tin về các đặc tính được xét đến</a:t>
            </a:r>
          </a:p>
        </p:txBody>
      </p:sp>
    </p:spTree>
    <p:extLst>
      <p:ext uri="{BB962C8B-B14F-4D97-AF65-F5344CB8AC3E}">
        <p14:creationId xmlns:p14="http://schemas.microsoft.com/office/powerpoint/2010/main" val="3086327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2972</TotalTime>
  <Words>3513</Words>
  <Application>Microsoft Office PowerPoint</Application>
  <PresentationFormat>On-screen Show (4:3)</PresentationFormat>
  <Paragraphs>270</Paragraphs>
  <Slides>33</Slides>
  <Notes>22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33</vt:i4>
      </vt:variant>
    </vt:vector>
  </HeadingPairs>
  <TitlesOfParts>
    <vt:vector size="39" baseType="lpstr">
      <vt:lpstr>Arial</vt:lpstr>
      <vt:lpstr>Calibri</vt:lpstr>
      <vt:lpstr>Courier New</vt:lpstr>
      <vt:lpstr>Lato</vt:lpstr>
      <vt:lpstr>Office Theme</vt:lpstr>
      <vt:lpstr>1_Office Theme</vt:lpstr>
      <vt:lpstr>PowerPoint Presentation</vt:lpstr>
      <vt:lpstr>Nội dung</vt:lpstr>
      <vt:lpstr>Nội dung</vt:lpstr>
      <vt:lpstr>Giới thiệu chung</vt:lpstr>
      <vt:lpstr>Giới thiệu chung</vt:lpstr>
      <vt:lpstr>Giới thiệu chung</vt:lpstr>
      <vt:lpstr>Nội dung</vt:lpstr>
      <vt:lpstr>Dữ liệu </vt:lpstr>
      <vt:lpstr>Tiền xử lý dữ liệu </vt:lpstr>
      <vt:lpstr>Tiền xử lý dữ liệu </vt:lpstr>
      <vt:lpstr>Nội dung</vt:lpstr>
      <vt:lpstr>K-nearest Neighbors (KNN)</vt:lpstr>
      <vt:lpstr>Naïve Bayes </vt:lpstr>
      <vt:lpstr>Random Forest (RF)</vt:lpstr>
      <vt:lpstr>Random Forest (RF)</vt:lpstr>
      <vt:lpstr>Random Forest (RF)</vt:lpstr>
      <vt:lpstr>Random Forest (RF)</vt:lpstr>
      <vt:lpstr>Random Forest (RF)</vt:lpstr>
      <vt:lpstr>Random Forest (RF)</vt:lpstr>
      <vt:lpstr>Random Forest (RF)</vt:lpstr>
      <vt:lpstr>Random Forest (RF)</vt:lpstr>
      <vt:lpstr>Artificial Neural Network (ANN) </vt:lpstr>
      <vt:lpstr>Artificial Neural Network (ANN) </vt:lpstr>
      <vt:lpstr>Artificial Neural Network (ANN) </vt:lpstr>
      <vt:lpstr>Artificial Neural Network (ANN) </vt:lpstr>
      <vt:lpstr>Artificial Neural Network (ANN) </vt:lpstr>
      <vt:lpstr>Artificial Neural Network (ANN) </vt:lpstr>
      <vt:lpstr>So sánh độ chính xác của các mô hình </vt:lpstr>
      <vt:lpstr>Nội dung</vt:lpstr>
      <vt:lpstr>K-means Clustering </vt:lpstr>
      <vt:lpstr>Nội dung</vt:lpstr>
      <vt:lpstr>Kết luận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TRAN TRONG HIEP 20190051</cp:lastModifiedBy>
  <cp:revision>140</cp:revision>
  <dcterms:created xsi:type="dcterms:W3CDTF">2021-05-28T04:32:29Z</dcterms:created>
  <dcterms:modified xsi:type="dcterms:W3CDTF">2022-07-10T18:49:15Z</dcterms:modified>
</cp:coreProperties>
</file>

<file path=docProps/thumbnail.jpeg>
</file>